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Default Extension="gif" ContentType="image/gif"/>
  <Override PartName="/ppt/charts/chart6.xml" ContentType="application/vnd.openxmlformats-officedocument.drawingml.chart+xml"/>
  <Override PartName="/ppt/charts/chart7.xml" ContentType="application/vnd.openxmlformats-officedocument.drawingml.chart+xml"/>
  <Override PartName="/ppt/charts/chart10.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charts/chart18.xml" ContentType="application/vnd.openxmlformats-officedocument.drawingml.char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charts/chart16.xml" ContentType="application/vnd.openxmlformats-officedocument.drawingml.char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 id="271" r:id="rId17"/>
    <p:sldId id="272" r:id="rId18"/>
    <p:sldId id="274" r:id="rId19"/>
    <p:sldId id="275" r:id="rId20"/>
    <p:sldId id="276" r:id="rId2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38B1855-1B75-4FBE-930C-398BA8C253C6}" styleName="Estilo temático 2 - Énfasis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8D230F3-CF80-4859-8CE7-A43EE81993B5}" styleName="Estilo claro 1 - Acento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Antonio\Desktop\New%20Folder\diagrama_de_caja%20final.xls" TargetMode="External"/><Relationship Id="rId1" Type="http://schemas.openxmlformats.org/officeDocument/2006/relationships/image" Target="../media/image6.jpeg"/></Relationships>
</file>

<file path=ppt/charts/_rels/chart10.xml.rels><?xml version="1.0" encoding="UTF-8" standalone="yes"?>
<Relationships xmlns="http://schemas.openxmlformats.org/package/2006/relationships"><Relationship Id="rId2" Type="http://schemas.openxmlformats.org/officeDocument/2006/relationships/oleObject" Target="file:///C:\Documents%20and%20Settings\Antonio\Desktop\New%20Folder\diagrama_de_caja%20final.xls" TargetMode="External"/><Relationship Id="rId1" Type="http://schemas.openxmlformats.org/officeDocument/2006/relationships/image" Target="../media/image6.jpeg"/></Relationships>
</file>

<file path=ppt/charts/_rels/chart11.xml.rels><?xml version="1.0" encoding="UTF-8" standalone="yes"?>
<Relationships xmlns="http://schemas.openxmlformats.org/package/2006/relationships"><Relationship Id="rId2" Type="http://schemas.openxmlformats.org/officeDocument/2006/relationships/oleObject" Target="file:///C:\Documents%20and%20Settings\Antonio\Desktop\New%20Folder\diagrama_de_caja%20final.xls" TargetMode="External"/><Relationship Id="rId1" Type="http://schemas.openxmlformats.org/officeDocument/2006/relationships/image" Target="../media/image6.jpeg"/></Relationships>
</file>

<file path=ppt/charts/_rels/chart12.xml.rels><?xml version="1.0" encoding="UTF-8" standalone="yes"?>
<Relationships xmlns="http://schemas.openxmlformats.org/package/2006/relationships"><Relationship Id="rId2" Type="http://schemas.openxmlformats.org/officeDocument/2006/relationships/oleObject" Target="file:///C:\Documents%20and%20Settings\Antonio\Desktop\New%20Folder\diagrama_de_caja%20final.xls" TargetMode="External"/><Relationship Id="rId1" Type="http://schemas.openxmlformats.org/officeDocument/2006/relationships/image" Target="../media/image6.jpeg"/></Relationships>
</file>

<file path=ppt/charts/_rels/chart13.xml.rels><?xml version="1.0" encoding="UTF-8" standalone="yes"?>
<Relationships xmlns="http://schemas.openxmlformats.org/package/2006/relationships"><Relationship Id="rId2" Type="http://schemas.openxmlformats.org/officeDocument/2006/relationships/oleObject" Target="file:///C:\Documents%20and%20Settings\Antonio\Desktop\New%20Folder\diagrama_de_caja%20final.xls" TargetMode="External"/><Relationship Id="rId1" Type="http://schemas.openxmlformats.org/officeDocument/2006/relationships/image" Target="../media/image6.jpeg"/></Relationships>
</file>

<file path=ppt/charts/_rels/chart14.xml.rels><?xml version="1.0" encoding="UTF-8" standalone="yes"?>
<Relationships xmlns="http://schemas.openxmlformats.org/package/2006/relationships"><Relationship Id="rId2" Type="http://schemas.openxmlformats.org/officeDocument/2006/relationships/oleObject" Target="file:///C:\Documents%20and%20Settings\Antonio\Desktop\New%20Folder\diagrama_de_caja%20final.xls" TargetMode="External"/><Relationship Id="rId1" Type="http://schemas.openxmlformats.org/officeDocument/2006/relationships/image" Target="../media/image6.jpeg"/></Relationships>
</file>

<file path=ppt/charts/_rels/chart15.xml.rels><?xml version="1.0" encoding="UTF-8" standalone="yes"?>
<Relationships xmlns="http://schemas.openxmlformats.org/package/2006/relationships"><Relationship Id="rId2" Type="http://schemas.openxmlformats.org/officeDocument/2006/relationships/oleObject" Target="file:///C:\Documents%20and%20Settings\Antonio\Desktop\New%20Folder\diagrama_de_caja%20final.xls" TargetMode="External"/><Relationship Id="rId1" Type="http://schemas.openxmlformats.org/officeDocument/2006/relationships/image" Target="../media/image6.jpeg"/></Relationships>
</file>

<file path=ppt/charts/_rels/chart16.xml.rels><?xml version="1.0" encoding="UTF-8" standalone="yes"?>
<Relationships xmlns="http://schemas.openxmlformats.org/package/2006/relationships"><Relationship Id="rId2" Type="http://schemas.openxmlformats.org/officeDocument/2006/relationships/oleObject" Target="file:///C:\Documents%20and%20Settings\Antonio\Desktop\New%20Folder\diagrama_de_caja%20final.xls" TargetMode="External"/><Relationship Id="rId1" Type="http://schemas.openxmlformats.org/officeDocument/2006/relationships/image" Target="../media/image6.jpeg"/></Relationships>
</file>

<file path=ppt/charts/_rels/chart17.xml.rels><?xml version="1.0" encoding="UTF-8" standalone="yes"?>
<Relationships xmlns="http://schemas.openxmlformats.org/package/2006/relationships"><Relationship Id="rId2" Type="http://schemas.openxmlformats.org/officeDocument/2006/relationships/oleObject" Target="file:///C:\Documents%20and%20Settings\Antonio\Desktop\New%20Folder\diagrama_de_caja%20final.xls" TargetMode="External"/><Relationship Id="rId1" Type="http://schemas.openxmlformats.org/officeDocument/2006/relationships/image" Target="../media/image6.jpeg"/></Relationships>
</file>

<file path=ppt/charts/_rels/chart18.xml.rels><?xml version="1.0" encoding="UTF-8" standalone="yes"?>
<Relationships xmlns="http://schemas.openxmlformats.org/package/2006/relationships"><Relationship Id="rId2" Type="http://schemas.openxmlformats.org/officeDocument/2006/relationships/oleObject" Target="file:///C:\Documents%20and%20Settings\Antonio\Desktop\New%20Folder\diagrama_de_caja%20final.xls" TargetMode="External"/><Relationship Id="rId1" Type="http://schemas.openxmlformats.org/officeDocument/2006/relationships/image" Target="../media/image6.jpeg"/></Relationships>
</file>

<file path=ppt/charts/_rels/chart2.xml.rels><?xml version="1.0" encoding="UTF-8" standalone="yes"?>
<Relationships xmlns="http://schemas.openxmlformats.org/package/2006/relationships"><Relationship Id="rId2" Type="http://schemas.openxmlformats.org/officeDocument/2006/relationships/oleObject" Target="file:///C:\Documents%20and%20Settings\Antonio\Desktop\New%20Folder\diagrama_de_caja%20final.xls" TargetMode="External"/><Relationship Id="rId1" Type="http://schemas.openxmlformats.org/officeDocument/2006/relationships/image" Target="../media/image6.jpeg"/></Relationships>
</file>

<file path=ppt/charts/_rels/chart3.xml.rels><?xml version="1.0" encoding="UTF-8" standalone="yes"?>
<Relationships xmlns="http://schemas.openxmlformats.org/package/2006/relationships"><Relationship Id="rId2" Type="http://schemas.openxmlformats.org/officeDocument/2006/relationships/oleObject" Target="file:///C:\Documents%20and%20Settings\Antonio\Desktop\New%20Folder\diagrama_de_caja%20final.xls" TargetMode="External"/><Relationship Id="rId1" Type="http://schemas.openxmlformats.org/officeDocument/2006/relationships/image" Target="../media/image6.jpeg"/></Relationships>
</file>

<file path=ppt/charts/_rels/chart4.xml.rels><?xml version="1.0" encoding="UTF-8" standalone="yes"?>
<Relationships xmlns="http://schemas.openxmlformats.org/package/2006/relationships"><Relationship Id="rId2" Type="http://schemas.openxmlformats.org/officeDocument/2006/relationships/oleObject" Target="file:///C:\Documents%20and%20Settings\Antonio\Desktop\New%20Folder\diagrama_de_caja%20final.xls" TargetMode="External"/><Relationship Id="rId1" Type="http://schemas.openxmlformats.org/officeDocument/2006/relationships/image" Target="../media/image6.jpeg"/></Relationships>
</file>

<file path=ppt/charts/_rels/chart5.xml.rels><?xml version="1.0" encoding="UTF-8" standalone="yes"?>
<Relationships xmlns="http://schemas.openxmlformats.org/package/2006/relationships"><Relationship Id="rId2" Type="http://schemas.openxmlformats.org/officeDocument/2006/relationships/oleObject" Target="file:///C:\Documents%20and%20Settings\Antonio\Desktop\New%20Folder\diagrama_de_caja%20final.xls" TargetMode="External"/><Relationship Id="rId1" Type="http://schemas.openxmlformats.org/officeDocument/2006/relationships/image" Target="../media/image6.jpeg"/></Relationships>
</file>

<file path=ppt/charts/_rels/chart6.xml.rels><?xml version="1.0" encoding="UTF-8" standalone="yes"?>
<Relationships xmlns="http://schemas.openxmlformats.org/package/2006/relationships"><Relationship Id="rId2" Type="http://schemas.openxmlformats.org/officeDocument/2006/relationships/oleObject" Target="file:///C:\Documents%20and%20Settings\Antonio\Desktop\New%20Folder\diagrama_de_caja%20final.xls" TargetMode="External"/><Relationship Id="rId1" Type="http://schemas.openxmlformats.org/officeDocument/2006/relationships/image" Target="../media/image6.jpeg"/></Relationships>
</file>

<file path=ppt/charts/_rels/chart7.xml.rels><?xml version="1.0" encoding="UTF-8" standalone="yes"?>
<Relationships xmlns="http://schemas.openxmlformats.org/package/2006/relationships"><Relationship Id="rId2" Type="http://schemas.openxmlformats.org/officeDocument/2006/relationships/oleObject" Target="file:///C:\Documents%20and%20Settings\Antonio\Desktop\New%20Folder\diagrama_de_caja%20final.xls" TargetMode="External"/><Relationship Id="rId1" Type="http://schemas.openxmlformats.org/officeDocument/2006/relationships/image" Target="../media/image6.jpeg"/></Relationships>
</file>

<file path=ppt/charts/_rels/chart8.xml.rels><?xml version="1.0" encoding="UTF-8" standalone="yes"?>
<Relationships xmlns="http://schemas.openxmlformats.org/package/2006/relationships"><Relationship Id="rId2" Type="http://schemas.openxmlformats.org/officeDocument/2006/relationships/oleObject" Target="file:///C:\Documents%20and%20Settings\Antonio\Desktop\New%20Folder\diagrama_de_caja%20final.xls" TargetMode="External"/><Relationship Id="rId1" Type="http://schemas.openxmlformats.org/officeDocument/2006/relationships/image" Target="../media/image6.jpeg"/></Relationships>
</file>

<file path=ppt/charts/_rels/chart9.xml.rels><?xml version="1.0" encoding="UTF-8" standalone="yes"?>
<Relationships xmlns="http://schemas.openxmlformats.org/package/2006/relationships"><Relationship Id="rId2" Type="http://schemas.openxmlformats.org/officeDocument/2006/relationships/oleObject" Target="file:///C:\Documents%20and%20Settings\Antonio\Desktop\New%20Folder\diagrama_de_caja%20final.xls" TargetMode="External"/><Relationship Id="rId1" Type="http://schemas.openxmlformats.org/officeDocument/2006/relationships/image" Target="../media/image6.jpeg"/></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9.280649289191277E-2"/>
          <c:y val="3.2022889230030965E-2"/>
          <c:w val="0.66035957856828476"/>
          <c:h val="0.77951253334096737"/>
        </c:manualLayout>
      </c:layout>
      <c:barChart>
        <c:barDir val="col"/>
        <c:grouping val="clustered"/>
        <c:ser>
          <c:idx val="0"/>
          <c:order val="0"/>
          <c:tx>
            <c:strRef>
              <c:f>Envergadura!$A$29</c:f>
              <c:strCache>
                <c:ptCount val="1"/>
                <c:pt idx="0">
                  <c:v>Mediana</c:v>
                </c:pt>
              </c:strCache>
            </c:strRef>
          </c:tx>
          <c:spPr>
            <a:blipFill>
              <a:blip xmlns:r="http://schemas.openxmlformats.org/officeDocument/2006/relationships" r:embed="rId1"/>
              <a:stretch>
                <a:fillRect/>
              </a:stretch>
            </a:blipFill>
            <a:ln w="28575">
              <a:noFill/>
            </a:ln>
          </c:spPr>
          <c:pictureOptions>
            <c:pictureFormat val="stretch"/>
          </c:pictureOptions>
          <c:dPt>
            <c:idx val="13"/>
            <c:spPr>
              <a:blipFill dpi="0" rotWithShape="1">
                <a:blip xmlns:r="http://schemas.openxmlformats.org/officeDocument/2006/relationships" r:embed="rId1"/>
                <a:srcRect/>
                <a:stretch>
                  <a:fillRect/>
                </a:stretch>
              </a:blipFill>
              <a:ln w="28575">
                <a:noFill/>
              </a:ln>
            </c:spPr>
            <c:pictureOptions>
              <c:pictureFormat val="stretch"/>
            </c:pictureOptions>
          </c:dPt>
          <c:cat>
            <c:strRef>
              <c:f>Envergadura!$B$28:$O$28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Envergadura!$B$29:$O$29</c:f>
              <c:numCache>
                <c:formatCode>General</c:formatCode>
                <c:ptCount val="14"/>
                <c:pt idx="0">
                  <c:v>95.320997366350795</c:v>
                </c:pt>
                <c:pt idx="1">
                  <c:v>95.031055900621112</c:v>
                </c:pt>
                <c:pt idx="2">
                  <c:v>98.895899053627758</c:v>
                </c:pt>
                <c:pt idx="3">
                  <c:v>99.073788206236415</c:v>
                </c:pt>
                <c:pt idx="4">
                  <c:v>100.58823529411769</c:v>
                </c:pt>
                <c:pt idx="5">
                  <c:v>99.358974358974294</c:v>
                </c:pt>
                <c:pt idx="6">
                  <c:v>97.311827956989248</c:v>
                </c:pt>
                <c:pt idx="7">
                  <c:v>95.8333333333333</c:v>
                </c:pt>
                <c:pt idx="8">
                  <c:v>99.726775956284058</c:v>
                </c:pt>
                <c:pt idx="9">
                  <c:v>98.110516934046345</c:v>
                </c:pt>
                <c:pt idx="10">
                  <c:v>99.136084041744411</c:v>
                </c:pt>
                <c:pt idx="11">
                  <c:v>97.996201329534671</c:v>
                </c:pt>
                <c:pt idx="12">
                  <c:v>100.56818181818173</c:v>
                </c:pt>
                <c:pt idx="13">
                  <c:v>97.45222929936314</c:v>
                </c:pt>
              </c:numCache>
            </c:numRef>
          </c:val>
        </c:ser>
        <c:gapWidth val="175"/>
        <c:axId val="55424512"/>
        <c:axId val="55426048"/>
      </c:barChart>
      <c:stockChart>
        <c:ser>
          <c:idx val="1"/>
          <c:order val="1"/>
          <c:tx>
            <c:strRef>
              <c:f>Envergadura!$A$30</c:f>
              <c:strCache>
                <c:ptCount val="1"/>
                <c:pt idx="0">
                  <c:v>Q1</c:v>
                </c:pt>
              </c:strCache>
            </c:strRef>
          </c:tx>
          <c:spPr>
            <a:ln w="28575">
              <a:noFill/>
            </a:ln>
          </c:spPr>
          <c:marker>
            <c:symbol val="none"/>
          </c:marker>
          <c:cat>
            <c:strRef>
              <c:f>Envergadura!$B$28:$O$28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Envergadura!$B$30:$O$30</c:f>
              <c:numCache>
                <c:formatCode>General</c:formatCode>
                <c:ptCount val="14"/>
                <c:pt idx="0">
                  <c:v>93.430786881354578</c:v>
                </c:pt>
                <c:pt idx="1">
                  <c:v>90.032996894409848</c:v>
                </c:pt>
                <c:pt idx="2">
                  <c:v>96.428571428571388</c:v>
                </c:pt>
                <c:pt idx="3">
                  <c:v>95.700290275761972</c:v>
                </c:pt>
                <c:pt idx="4">
                  <c:v>96.597275273745865</c:v>
                </c:pt>
                <c:pt idx="5">
                  <c:v>96.099725790157322</c:v>
                </c:pt>
                <c:pt idx="6">
                  <c:v>92.896174863387984</c:v>
                </c:pt>
                <c:pt idx="7">
                  <c:v>94.409937888198755</c:v>
                </c:pt>
                <c:pt idx="8">
                  <c:v>98.768044911780393</c:v>
                </c:pt>
                <c:pt idx="9">
                  <c:v>95.364201016374892</c:v>
                </c:pt>
                <c:pt idx="10">
                  <c:v>97.411301574646203</c:v>
                </c:pt>
                <c:pt idx="11">
                  <c:v>96.546956111373291</c:v>
                </c:pt>
                <c:pt idx="12">
                  <c:v>98.721590909090907</c:v>
                </c:pt>
                <c:pt idx="13">
                  <c:v>96.428571428571388</c:v>
                </c:pt>
              </c:numCache>
            </c:numRef>
          </c:val>
        </c:ser>
        <c:ser>
          <c:idx val="2"/>
          <c:order val="2"/>
          <c:tx>
            <c:strRef>
              <c:f>Envergadura!$A$31</c:f>
              <c:strCache>
                <c:ptCount val="1"/>
                <c:pt idx="0">
                  <c:v>Mínimo</c:v>
                </c:pt>
              </c:strCache>
            </c:strRef>
          </c:tx>
          <c:spPr>
            <a:ln w="28575">
              <a:noFill/>
            </a:ln>
          </c:spPr>
          <c:marker>
            <c:symbol val="none"/>
          </c:marker>
          <c:cat>
            <c:strRef>
              <c:f>Envergadura!$B$28:$O$28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Envergadura!$B$31:$O$31</c:f>
              <c:numCache>
                <c:formatCode>General</c:formatCode>
                <c:ptCount val="14"/>
                <c:pt idx="0">
                  <c:v>88.235294117647072</c:v>
                </c:pt>
                <c:pt idx="1">
                  <c:v>73.376623376623343</c:v>
                </c:pt>
                <c:pt idx="2">
                  <c:v>75.471698113207552</c:v>
                </c:pt>
                <c:pt idx="3">
                  <c:v>89.632107023411294</c:v>
                </c:pt>
                <c:pt idx="4">
                  <c:v>78.977272727272734</c:v>
                </c:pt>
                <c:pt idx="5">
                  <c:v>93.124999999999986</c:v>
                </c:pt>
                <c:pt idx="6">
                  <c:v>80.701754385964932</c:v>
                </c:pt>
                <c:pt idx="7">
                  <c:v>92.903225806451573</c:v>
                </c:pt>
                <c:pt idx="8">
                  <c:v>96.791443850267427</c:v>
                </c:pt>
                <c:pt idx="9">
                  <c:v>88.343558282208591</c:v>
                </c:pt>
                <c:pt idx="10">
                  <c:v>89.142857142857068</c:v>
                </c:pt>
                <c:pt idx="11">
                  <c:v>92.810457516339795</c:v>
                </c:pt>
                <c:pt idx="12">
                  <c:v>94.88636363636364</c:v>
                </c:pt>
                <c:pt idx="13">
                  <c:v>91.071428571428527</c:v>
                </c:pt>
              </c:numCache>
            </c:numRef>
          </c:val>
        </c:ser>
        <c:ser>
          <c:idx val="3"/>
          <c:order val="3"/>
          <c:tx>
            <c:strRef>
              <c:f>Envergadura!$A$32</c:f>
              <c:strCache>
                <c:ptCount val="1"/>
                <c:pt idx="0">
                  <c:v>Máximo</c:v>
                </c:pt>
              </c:strCache>
            </c:strRef>
          </c:tx>
          <c:spPr>
            <a:ln w="28575">
              <a:noFill/>
            </a:ln>
          </c:spPr>
          <c:marker>
            <c:symbol val="none"/>
          </c:marker>
          <c:cat>
            <c:strRef>
              <c:f>Envergadura!$B$28:$O$28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Envergadura!$B$32:$O$32</c:f>
              <c:numCache>
                <c:formatCode>General</c:formatCode>
                <c:ptCount val="14"/>
                <c:pt idx="0">
                  <c:v>101.94805194805194</c:v>
                </c:pt>
                <c:pt idx="1">
                  <c:v>105.73248407643307</c:v>
                </c:pt>
                <c:pt idx="2">
                  <c:v>105.0632911392405</c:v>
                </c:pt>
                <c:pt idx="3">
                  <c:v>105.80645161290319</c:v>
                </c:pt>
                <c:pt idx="4">
                  <c:v>105.78034682080921</c:v>
                </c:pt>
                <c:pt idx="5">
                  <c:v>106.45161290322579</c:v>
                </c:pt>
                <c:pt idx="6">
                  <c:v>102.95857988165676</c:v>
                </c:pt>
                <c:pt idx="7">
                  <c:v>101.85185185185179</c:v>
                </c:pt>
                <c:pt idx="8">
                  <c:v>107.83132530120483</c:v>
                </c:pt>
                <c:pt idx="9">
                  <c:v>104.21686746987959</c:v>
                </c:pt>
                <c:pt idx="10">
                  <c:v>103.37078651685381</c:v>
                </c:pt>
                <c:pt idx="11">
                  <c:v>105.12820512820514</c:v>
                </c:pt>
                <c:pt idx="12">
                  <c:v>101.16959064327484</c:v>
                </c:pt>
                <c:pt idx="13">
                  <c:v>103.12499999999999</c:v>
                </c:pt>
              </c:numCache>
            </c:numRef>
          </c:val>
        </c:ser>
        <c:ser>
          <c:idx val="4"/>
          <c:order val="4"/>
          <c:tx>
            <c:strRef>
              <c:f>Envergadura!$A$33</c:f>
              <c:strCache>
                <c:ptCount val="1"/>
                <c:pt idx="0">
                  <c:v>Q3</c:v>
                </c:pt>
              </c:strCache>
            </c:strRef>
          </c:tx>
          <c:spPr>
            <a:ln w="28575">
              <a:noFill/>
            </a:ln>
          </c:spPr>
          <c:marker>
            <c:symbol val="none"/>
          </c:marker>
          <c:cat>
            <c:strRef>
              <c:f>Envergadura!$B$28:$O$28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Envergadura!$B$33:$O$33</c:f>
              <c:numCache>
                <c:formatCode>General</c:formatCode>
                <c:ptCount val="14"/>
                <c:pt idx="0">
                  <c:v>96.495798319327719</c:v>
                </c:pt>
                <c:pt idx="1">
                  <c:v>97.810534591194951</c:v>
                </c:pt>
                <c:pt idx="2">
                  <c:v>101.78977272727271</c:v>
                </c:pt>
                <c:pt idx="3">
                  <c:v>100.71441409058232</c:v>
                </c:pt>
                <c:pt idx="4">
                  <c:v>102.18386685777983</c:v>
                </c:pt>
                <c:pt idx="5">
                  <c:v>100.63291139240499</c:v>
                </c:pt>
                <c:pt idx="6">
                  <c:v>100</c:v>
                </c:pt>
                <c:pt idx="7">
                  <c:v>98.837209302325576</c:v>
                </c:pt>
                <c:pt idx="8">
                  <c:v>101.16147016312205</c:v>
                </c:pt>
                <c:pt idx="9">
                  <c:v>100</c:v>
                </c:pt>
                <c:pt idx="10">
                  <c:v>100.56866114669579</c:v>
                </c:pt>
                <c:pt idx="11">
                  <c:v>100.503355704698</c:v>
                </c:pt>
                <c:pt idx="12">
                  <c:v>101.14467038809144</c:v>
                </c:pt>
                <c:pt idx="13">
                  <c:v>101.17647058823528</c:v>
                </c:pt>
              </c:numCache>
            </c:numRef>
          </c:val>
        </c:ser>
        <c:hiLowLines>
          <c:spPr>
            <a:ln cap="sq">
              <a:miter lim="800000"/>
              <a:headEnd type="none"/>
            </a:ln>
          </c:spPr>
        </c:hiLowLines>
        <c:upDownBars>
          <c:gapWidth val="150"/>
          <c:upBars>
            <c:spPr>
              <a:solidFill>
                <a:srgbClr val="FFFF00">
                  <a:alpha val="47000"/>
                </a:srgbClr>
              </a:solidFill>
            </c:spPr>
          </c:upBars>
          <c:downBars/>
        </c:upDownBars>
        <c:axId val="55436032"/>
        <c:axId val="55437568"/>
      </c:stockChart>
      <c:catAx>
        <c:axId val="55424512"/>
        <c:scaling>
          <c:orientation val="minMax"/>
        </c:scaling>
        <c:axPos val="b"/>
        <c:numFmt formatCode="General" sourceLinked="1"/>
        <c:tickLblPos val="nextTo"/>
        <c:crossAx val="55426048"/>
        <c:crosses val="autoZero"/>
        <c:auto val="1"/>
        <c:lblAlgn val="ctr"/>
        <c:lblOffset val="100"/>
      </c:catAx>
      <c:valAx>
        <c:axId val="55426048"/>
        <c:scaling>
          <c:orientation val="minMax"/>
          <c:max val="110"/>
          <c:min val="80"/>
        </c:scaling>
        <c:axPos val="l"/>
        <c:majorGridlines/>
        <c:numFmt formatCode="General" sourceLinked="1"/>
        <c:tickLblPos val="nextTo"/>
        <c:crossAx val="55424512"/>
        <c:crosses val="autoZero"/>
        <c:crossBetween val="between"/>
      </c:valAx>
      <c:catAx>
        <c:axId val="55436032"/>
        <c:scaling>
          <c:orientation val="minMax"/>
        </c:scaling>
        <c:delete val="1"/>
        <c:axPos val="b"/>
        <c:tickLblPos val="none"/>
        <c:crossAx val="55437568"/>
        <c:crosses val="autoZero"/>
        <c:auto val="1"/>
        <c:lblAlgn val="ctr"/>
        <c:lblOffset val="100"/>
      </c:catAx>
      <c:valAx>
        <c:axId val="55437568"/>
        <c:scaling>
          <c:orientation val="minMax"/>
          <c:max val="110"/>
          <c:min val="80"/>
        </c:scaling>
        <c:axPos val="r"/>
        <c:numFmt formatCode="General" sourceLinked="1"/>
        <c:tickLblPos val="nextTo"/>
        <c:crossAx val="55436032"/>
        <c:crosses val="max"/>
        <c:crossBetween val="between"/>
      </c:valAx>
    </c:plotArea>
    <c:legend>
      <c:legendPos val="r"/>
      <c:layout/>
    </c:legend>
    <c:plotVisOnly val="1"/>
    <c:dispBlanksAs val="gap"/>
  </c:chart>
  <c:externalData r:id="rId2"/>
</c:chartSpace>
</file>

<file path=ppt/charts/chart10.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'Ancho dedo'!$A$29</c:f>
              <c:strCache>
                <c:ptCount val="1"/>
                <c:pt idx="0">
                  <c:v>Mediana</c:v>
                </c:pt>
              </c:strCache>
            </c:strRef>
          </c:tx>
          <c:spPr>
            <a:blipFill>
              <a:blip xmlns:r="http://schemas.openxmlformats.org/officeDocument/2006/relationships" r:embed="rId1"/>
              <a:stretch>
                <a:fillRect/>
              </a:stretch>
            </a:blipFill>
            <a:ln w="28575">
              <a:noFill/>
            </a:ln>
          </c:spPr>
          <c:pictureOptions>
            <c:pictureFormat val="stretch"/>
          </c:pictureOptions>
          <c:cat>
            <c:strRef>
              <c:f>'Ancho dedo'!$B$28:$O$28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'Ancho dedo'!$B$29:$O$29</c:f>
              <c:numCache>
                <c:formatCode>General</c:formatCode>
                <c:ptCount val="14"/>
                <c:pt idx="0">
                  <c:v>110.12878524190741</c:v>
                </c:pt>
                <c:pt idx="1">
                  <c:v>111.77644710578834</c:v>
                </c:pt>
                <c:pt idx="2">
                  <c:v>104.60836997231722</c:v>
                </c:pt>
                <c:pt idx="3">
                  <c:v>117.03354297693916</c:v>
                </c:pt>
                <c:pt idx="4">
                  <c:v>106.98020669118939</c:v>
                </c:pt>
                <c:pt idx="5">
                  <c:v>84.848484848484759</c:v>
                </c:pt>
                <c:pt idx="6">
                  <c:v>155.55555555555549</c:v>
                </c:pt>
                <c:pt idx="7">
                  <c:v>111.77644710578834</c:v>
                </c:pt>
                <c:pt idx="8">
                  <c:v>110.1748032592799</c:v>
                </c:pt>
                <c:pt idx="9">
                  <c:v>97.824631860776393</c:v>
                </c:pt>
                <c:pt idx="10">
                  <c:v>101.73250173250165</c:v>
                </c:pt>
                <c:pt idx="11">
                  <c:v>114.17028280712248</c:v>
                </c:pt>
                <c:pt idx="12">
                  <c:v>116.66666666666666</c:v>
                </c:pt>
                <c:pt idx="13">
                  <c:v>145.83333333333343</c:v>
                </c:pt>
              </c:numCache>
            </c:numRef>
          </c:val>
        </c:ser>
        <c:axId val="56236288"/>
        <c:axId val="56242176"/>
      </c:barChart>
      <c:stockChart>
        <c:ser>
          <c:idx val="1"/>
          <c:order val="1"/>
          <c:tx>
            <c:strRef>
              <c:f>'Ancho dedo'!$A$30</c:f>
              <c:strCache>
                <c:ptCount val="1"/>
                <c:pt idx="0">
                  <c:v>Q1</c:v>
                </c:pt>
              </c:strCache>
            </c:strRef>
          </c:tx>
          <c:spPr>
            <a:ln w="28575">
              <a:noFill/>
            </a:ln>
          </c:spPr>
          <c:marker>
            <c:symbol val="none"/>
          </c:marker>
          <c:cat>
            <c:strRef>
              <c:f>'Ancho dedo'!$B$28:$O$28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'Ancho dedo'!$B$30:$O$30</c:f>
              <c:numCache>
                <c:formatCode>General</c:formatCode>
                <c:ptCount val="14"/>
                <c:pt idx="0">
                  <c:v>88.618111326502358</c:v>
                </c:pt>
                <c:pt idx="1">
                  <c:v>62.486938349007318</c:v>
                </c:pt>
                <c:pt idx="2">
                  <c:v>65.798108473267703</c:v>
                </c:pt>
                <c:pt idx="3">
                  <c:v>106.85865111881493</c:v>
                </c:pt>
                <c:pt idx="4">
                  <c:v>92.263129027834907</c:v>
                </c:pt>
                <c:pt idx="5">
                  <c:v>71.138211382113809</c:v>
                </c:pt>
                <c:pt idx="6">
                  <c:v>82.840236686390583</c:v>
                </c:pt>
                <c:pt idx="7">
                  <c:v>86.419753086419746</c:v>
                </c:pt>
                <c:pt idx="8">
                  <c:v>100.22425392444372</c:v>
                </c:pt>
                <c:pt idx="9">
                  <c:v>85.108756274400363</c:v>
                </c:pt>
                <c:pt idx="10">
                  <c:v>82.251612632989819</c:v>
                </c:pt>
                <c:pt idx="11">
                  <c:v>89.407051282051285</c:v>
                </c:pt>
                <c:pt idx="12">
                  <c:v>105.32814331156867</c:v>
                </c:pt>
                <c:pt idx="13">
                  <c:v>111.11111111111111</c:v>
                </c:pt>
              </c:numCache>
            </c:numRef>
          </c:val>
        </c:ser>
        <c:ser>
          <c:idx val="2"/>
          <c:order val="2"/>
          <c:tx>
            <c:strRef>
              <c:f>'Ancho dedo'!$A$31</c:f>
              <c:strCache>
                <c:ptCount val="1"/>
                <c:pt idx="0">
                  <c:v>Mínimo</c:v>
                </c:pt>
              </c:strCache>
            </c:strRef>
          </c:tx>
          <c:spPr>
            <a:ln w="28575">
              <a:noFill/>
            </a:ln>
          </c:spPr>
          <c:marker>
            <c:symbol val="none"/>
          </c:marker>
          <c:cat>
            <c:strRef>
              <c:f>'Ancho dedo'!$B$28:$O$28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'Ancho dedo'!$B$31:$O$31</c:f>
              <c:numCache>
                <c:formatCode>General</c:formatCode>
                <c:ptCount val="14"/>
                <c:pt idx="0">
                  <c:v>80.924855491329467</c:v>
                </c:pt>
                <c:pt idx="1">
                  <c:v>53.253253253253227</c:v>
                </c:pt>
                <c:pt idx="2">
                  <c:v>55.226824457593636</c:v>
                </c:pt>
                <c:pt idx="3">
                  <c:v>43.701226309921978</c:v>
                </c:pt>
                <c:pt idx="4">
                  <c:v>76.923076923076891</c:v>
                </c:pt>
                <c:pt idx="5">
                  <c:v>25.78268876611418</c:v>
                </c:pt>
                <c:pt idx="6">
                  <c:v>76.502732240437126</c:v>
                </c:pt>
                <c:pt idx="7">
                  <c:v>59.393939393939412</c:v>
                </c:pt>
                <c:pt idx="8">
                  <c:v>83.832335329341262</c:v>
                </c:pt>
                <c:pt idx="9">
                  <c:v>56.224899598393563</c:v>
                </c:pt>
                <c:pt idx="10">
                  <c:v>58.700209643605881</c:v>
                </c:pt>
                <c:pt idx="11">
                  <c:v>61.002178649237472</c:v>
                </c:pt>
                <c:pt idx="12">
                  <c:v>103.13075506445664</c:v>
                </c:pt>
                <c:pt idx="13">
                  <c:v>109.80392156862746</c:v>
                </c:pt>
              </c:numCache>
            </c:numRef>
          </c:val>
        </c:ser>
        <c:ser>
          <c:idx val="3"/>
          <c:order val="3"/>
          <c:tx>
            <c:strRef>
              <c:f>'Ancho dedo'!$A$32</c:f>
              <c:strCache>
                <c:ptCount val="1"/>
                <c:pt idx="0">
                  <c:v>Máximo</c:v>
                </c:pt>
              </c:strCache>
            </c:strRef>
          </c:tx>
          <c:spPr>
            <a:ln w="28575">
              <a:noFill/>
            </a:ln>
          </c:spPr>
          <c:marker>
            <c:symbol val="none"/>
          </c:marker>
          <c:cat>
            <c:strRef>
              <c:f>'Ancho dedo'!$B$28:$O$28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'Ancho dedo'!$B$32:$O$32</c:f>
              <c:numCache>
                <c:formatCode>General</c:formatCode>
                <c:ptCount val="14"/>
                <c:pt idx="0">
                  <c:v>122.0043572984749</c:v>
                </c:pt>
                <c:pt idx="1">
                  <c:v>176.10062893081758</c:v>
                </c:pt>
                <c:pt idx="2">
                  <c:v>170.7317073170733</c:v>
                </c:pt>
                <c:pt idx="3">
                  <c:v>299.14529914529913</c:v>
                </c:pt>
                <c:pt idx="4">
                  <c:v>159.09090909090909</c:v>
                </c:pt>
                <c:pt idx="5">
                  <c:v>147.67932489451468</c:v>
                </c:pt>
                <c:pt idx="6">
                  <c:v>200.71684587813618</c:v>
                </c:pt>
                <c:pt idx="7">
                  <c:v>176.10062893081758</c:v>
                </c:pt>
                <c:pt idx="8">
                  <c:v>160</c:v>
                </c:pt>
                <c:pt idx="9">
                  <c:v>122.23655913978489</c:v>
                </c:pt>
                <c:pt idx="10">
                  <c:v>128.91344383057091</c:v>
                </c:pt>
                <c:pt idx="11">
                  <c:v>133.3333333333334</c:v>
                </c:pt>
                <c:pt idx="12">
                  <c:v>136.45224171539979</c:v>
                </c:pt>
                <c:pt idx="13">
                  <c:v>166.66666666666657</c:v>
                </c:pt>
              </c:numCache>
            </c:numRef>
          </c:val>
        </c:ser>
        <c:ser>
          <c:idx val="4"/>
          <c:order val="4"/>
          <c:tx>
            <c:strRef>
              <c:f>'Ancho dedo'!$A$33</c:f>
              <c:strCache>
                <c:ptCount val="1"/>
                <c:pt idx="0">
                  <c:v>Q3</c:v>
                </c:pt>
              </c:strCache>
            </c:strRef>
          </c:tx>
          <c:spPr>
            <a:ln w="28575">
              <a:noFill/>
            </a:ln>
          </c:spPr>
          <c:marker>
            <c:symbol val="none"/>
          </c:marker>
          <c:cat>
            <c:strRef>
              <c:f>'Ancho dedo'!$B$28:$O$28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'Ancho dedo'!$B$33:$O$33</c:f>
              <c:numCache>
                <c:formatCode>General</c:formatCode>
                <c:ptCount val="14"/>
                <c:pt idx="0">
                  <c:v>114.64037970062063</c:v>
                </c:pt>
                <c:pt idx="1">
                  <c:v>116.30434782608685</c:v>
                </c:pt>
                <c:pt idx="2">
                  <c:v>109.81518851683362</c:v>
                </c:pt>
                <c:pt idx="3">
                  <c:v>147.79653070792321</c:v>
                </c:pt>
                <c:pt idx="4">
                  <c:v>114.40750213128729</c:v>
                </c:pt>
                <c:pt idx="5">
                  <c:v>113.48461329982516</c:v>
                </c:pt>
                <c:pt idx="6">
                  <c:v>164.70588235294116</c:v>
                </c:pt>
                <c:pt idx="7">
                  <c:v>119.65811965811966</c:v>
                </c:pt>
                <c:pt idx="8">
                  <c:v>122.70036429872495</c:v>
                </c:pt>
                <c:pt idx="9">
                  <c:v>110.71387249797526</c:v>
                </c:pt>
                <c:pt idx="10">
                  <c:v>107.59152215799615</c:v>
                </c:pt>
                <c:pt idx="11">
                  <c:v>118.55017410572962</c:v>
                </c:pt>
                <c:pt idx="12">
                  <c:v>129.56760588339534</c:v>
                </c:pt>
                <c:pt idx="13">
                  <c:v>148.6199575371549</c:v>
                </c:pt>
              </c:numCache>
            </c:numRef>
          </c:val>
        </c:ser>
        <c:hiLowLines/>
        <c:upDownBars>
          <c:gapWidth val="150"/>
          <c:upBars>
            <c:spPr>
              <a:solidFill>
                <a:srgbClr val="FFFF00">
                  <a:alpha val="49000"/>
                </a:srgbClr>
              </a:solidFill>
            </c:spPr>
          </c:upBars>
          <c:downBars/>
        </c:upDownBars>
        <c:axId val="56243712"/>
        <c:axId val="56245248"/>
      </c:stockChart>
      <c:catAx>
        <c:axId val="56236288"/>
        <c:scaling>
          <c:orientation val="minMax"/>
        </c:scaling>
        <c:axPos val="b"/>
        <c:numFmt formatCode="General" sourceLinked="1"/>
        <c:tickLblPos val="nextTo"/>
        <c:crossAx val="56242176"/>
        <c:crosses val="autoZero"/>
        <c:auto val="1"/>
        <c:lblAlgn val="ctr"/>
        <c:lblOffset val="100"/>
      </c:catAx>
      <c:valAx>
        <c:axId val="56242176"/>
        <c:scaling>
          <c:orientation val="minMax"/>
          <c:max val="300"/>
          <c:min val="20"/>
        </c:scaling>
        <c:axPos val="l"/>
        <c:majorGridlines/>
        <c:numFmt formatCode="General" sourceLinked="1"/>
        <c:tickLblPos val="nextTo"/>
        <c:crossAx val="56236288"/>
        <c:crosses val="autoZero"/>
        <c:crossBetween val="between"/>
      </c:valAx>
      <c:catAx>
        <c:axId val="56243712"/>
        <c:scaling>
          <c:orientation val="minMax"/>
        </c:scaling>
        <c:delete val="1"/>
        <c:axPos val="b"/>
        <c:tickLblPos val="none"/>
        <c:crossAx val="56245248"/>
        <c:crosses val="autoZero"/>
        <c:auto val="1"/>
        <c:lblAlgn val="ctr"/>
        <c:lblOffset val="100"/>
      </c:catAx>
      <c:valAx>
        <c:axId val="56245248"/>
        <c:scaling>
          <c:orientation val="minMax"/>
          <c:max val="300"/>
          <c:min val="20"/>
        </c:scaling>
        <c:axPos val="r"/>
        <c:numFmt formatCode="General" sourceLinked="1"/>
        <c:tickLblPos val="nextTo"/>
        <c:crossAx val="56243712"/>
        <c:crosses val="max"/>
        <c:crossBetween val="between"/>
      </c:valAx>
    </c:plotArea>
    <c:legend>
      <c:legendPos val="r"/>
      <c:layout/>
    </c:legend>
    <c:plotVisOnly val="1"/>
    <c:dispBlanksAs val="gap"/>
  </c:chart>
  <c:externalData r:id="rId2"/>
</c:chartSpace>
</file>

<file path=ppt/charts/chart11.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Oreja!$A$29</c:f>
              <c:strCache>
                <c:ptCount val="1"/>
                <c:pt idx="0">
                  <c:v>Mediana</c:v>
                </c:pt>
              </c:strCache>
            </c:strRef>
          </c:tx>
          <c:spPr>
            <a:blipFill>
              <a:blip xmlns:r="http://schemas.openxmlformats.org/officeDocument/2006/relationships" r:embed="rId1"/>
              <a:stretch>
                <a:fillRect/>
              </a:stretch>
            </a:blipFill>
            <a:ln w="28575">
              <a:noFill/>
            </a:ln>
          </c:spPr>
          <c:pictureOptions>
            <c:pictureFormat val="stretch"/>
          </c:pictureOptions>
          <c:cat>
            <c:strRef>
              <c:f>Oreja!$B$28:$O$28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Oreja!$B$29:$O$29</c:f>
              <c:numCache>
                <c:formatCode>General</c:formatCode>
                <c:ptCount val="14"/>
                <c:pt idx="0">
                  <c:v>107.471305339702</c:v>
                </c:pt>
                <c:pt idx="1">
                  <c:v>95.541401273885356</c:v>
                </c:pt>
                <c:pt idx="2">
                  <c:v>101.69816138917267</c:v>
                </c:pt>
                <c:pt idx="3">
                  <c:v>108.77026434935013</c:v>
                </c:pt>
                <c:pt idx="4">
                  <c:v>103.15948502364682</c:v>
                </c:pt>
                <c:pt idx="5">
                  <c:v>94.936708860759424</c:v>
                </c:pt>
                <c:pt idx="6">
                  <c:v>107.78443113772445</c:v>
                </c:pt>
                <c:pt idx="7">
                  <c:v>98.802395209580766</c:v>
                </c:pt>
                <c:pt idx="8">
                  <c:v>98.581525473642927</c:v>
                </c:pt>
                <c:pt idx="9">
                  <c:v>102.80473602484467</c:v>
                </c:pt>
                <c:pt idx="10">
                  <c:v>96.336509920324943</c:v>
                </c:pt>
                <c:pt idx="11">
                  <c:v>101.76414189837014</c:v>
                </c:pt>
                <c:pt idx="12">
                  <c:v>99.506578947368411</c:v>
                </c:pt>
                <c:pt idx="13">
                  <c:v>89.285714285714292</c:v>
                </c:pt>
              </c:numCache>
            </c:numRef>
          </c:val>
        </c:ser>
        <c:axId val="56294784"/>
        <c:axId val="56308864"/>
      </c:barChart>
      <c:stockChart>
        <c:ser>
          <c:idx val="1"/>
          <c:order val="1"/>
          <c:tx>
            <c:strRef>
              <c:f>Oreja!$A$30</c:f>
              <c:strCache>
                <c:ptCount val="1"/>
                <c:pt idx="0">
                  <c:v>Q1</c:v>
                </c:pt>
              </c:strCache>
            </c:strRef>
          </c:tx>
          <c:spPr>
            <a:ln w="28575">
              <a:noFill/>
            </a:ln>
          </c:spPr>
          <c:marker>
            <c:symbol val="none"/>
          </c:marker>
          <c:cat>
            <c:strRef>
              <c:f>Oreja!$B$28:$O$28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Oreja!$B$30:$O$30</c:f>
              <c:numCache>
                <c:formatCode>General</c:formatCode>
                <c:ptCount val="14"/>
                <c:pt idx="0">
                  <c:v>106.35224504002784</c:v>
                </c:pt>
                <c:pt idx="1">
                  <c:v>93.45885093167702</c:v>
                </c:pt>
                <c:pt idx="2">
                  <c:v>88.889475908706643</c:v>
                </c:pt>
                <c:pt idx="3">
                  <c:v>95.390228170603848</c:v>
                </c:pt>
                <c:pt idx="4">
                  <c:v>90.020401224073453</c:v>
                </c:pt>
                <c:pt idx="5">
                  <c:v>90.635268346111687</c:v>
                </c:pt>
                <c:pt idx="6">
                  <c:v>104.65116279069768</c:v>
                </c:pt>
                <c:pt idx="7">
                  <c:v>93.167701863353969</c:v>
                </c:pt>
                <c:pt idx="8">
                  <c:v>89.25</c:v>
                </c:pt>
                <c:pt idx="9">
                  <c:v>92.931448386236312</c:v>
                </c:pt>
                <c:pt idx="10">
                  <c:v>91.675250491619053</c:v>
                </c:pt>
                <c:pt idx="11">
                  <c:v>89.477695763799744</c:v>
                </c:pt>
                <c:pt idx="12">
                  <c:v>91.619318181818187</c:v>
                </c:pt>
                <c:pt idx="13">
                  <c:v>89.285714285714292</c:v>
                </c:pt>
              </c:numCache>
            </c:numRef>
          </c:val>
        </c:ser>
        <c:ser>
          <c:idx val="2"/>
          <c:order val="2"/>
          <c:tx>
            <c:strRef>
              <c:f>Oreja!$A$31</c:f>
              <c:strCache>
                <c:ptCount val="1"/>
                <c:pt idx="0">
                  <c:v>Mínimo</c:v>
                </c:pt>
              </c:strCache>
            </c:strRef>
          </c:tx>
          <c:spPr>
            <a:ln w="28575">
              <a:noFill/>
            </a:ln>
          </c:spPr>
          <c:marker>
            <c:symbol val="none"/>
          </c:marker>
          <c:cat>
            <c:strRef>
              <c:f>Oreja!$B$28:$O$28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Oreja!$B$31:$O$31</c:f>
              <c:numCache>
                <c:formatCode>General</c:formatCode>
                <c:ptCount val="14"/>
                <c:pt idx="0">
                  <c:v>102.85714285714288</c:v>
                </c:pt>
                <c:pt idx="1">
                  <c:v>89.820359281437135</c:v>
                </c:pt>
                <c:pt idx="2">
                  <c:v>36.585365853658516</c:v>
                </c:pt>
                <c:pt idx="3">
                  <c:v>67.307692307692278</c:v>
                </c:pt>
                <c:pt idx="4">
                  <c:v>82.417582417582409</c:v>
                </c:pt>
                <c:pt idx="5">
                  <c:v>82.317073170731689</c:v>
                </c:pt>
                <c:pt idx="6">
                  <c:v>85.227272727272734</c:v>
                </c:pt>
                <c:pt idx="7">
                  <c:v>74.074074074074048</c:v>
                </c:pt>
                <c:pt idx="8">
                  <c:v>72.58064516129032</c:v>
                </c:pt>
                <c:pt idx="9">
                  <c:v>81.818181818181728</c:v>
                </c:pt>
                <c:pt idx="10">
                  <c:v>37.735849056603776</c:v>
                </c:pt>
                <c:pt idx="11">
                  <c:v>73.846153846153854</c:v>
                </c:pt>
                <c:pt idx="12">
                  <c:v>85.227272727272734</c:v>
                </c:pt>
                <c:pt idx="13">
                  <c:v>76.433121019108327</c:v>
                </c:pt>
              </c:numCache>
            </c:numRef>
          </c:val>
        </c:ser>
        <c:ser>
          <c:idx val="3"/>
          <c:order val="3"/>
          <c:tx>
            <c:strRef>
              <c:f>Oreja!$A$32</c:f>
              <c:strCache>
                <c:ptCount val="1"/>
                <c:pt idx="0">
                  <c:v>Máximo</c:v>
                </c:pt>
              </c:strCache>
            </c:strRef>
          </c:tx>
          <c:spPr>
            <a:ln w="28575">
              <a:noFill/>
            </a:ln>
          </c:spPr>
          <c:marker>
            <c:symbol val="none"/>
          </c:marker>
          <c:cat>
            <c:strRef>
              <c:f>Oreja!$B$28:$O$28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Oreja!$B$32:$O$32</c:f>
              <c:numCache>
                <c:formatCode>General</c:formatCode>
                <c:ptCount val="14"/>
                <c:pt idx="0">
                  <c:v>117.64705882352933</c:v>
                </c:pt>
                <c:pt idx="1">
                  <c:v>116.88311688311688</c:v>
                </c:pt>
                <c:pt idx="2">
                  <c:v>130.43478260869566</c:v>
                </c:pt>
                <c:pt idx="3">
                  <c:v>170.56856187290978</c:v>
                </c:pt>
                <c:pt idx="4">
                  <c:v>125</c:v>
                </c:pt>
                <c:pt idx="5">
                  <c:v>116.88311688311688</c:v>
                </c:pt>
                <c:pt idx="6">
                  <c:v>123.52941176470588</c:v>
                </c:pt>
                <c:pt idx="7">
                  <c:v>125</c:v>
                </c:pt>
                <c:pt idx="8">
                  <c:v>128.34224598930481</c:v>
                </c:pt>
                <c:pt idx="9">
                  <c:v>115.38461538461542</c:v>
                </c:pt>
                <c:pt idx="10">
                  <c:v>120.68965517241374</c:v>
                </c:pt>
                <c:pt idx="11">
                  <c:v>125.74850299401197</c:v>
                </c:pt>
                <c:pt idx="12">
                  <c:v>107.7348066298343</c:v>
                </c:pt>
                <c:pt idx="13">
                  <c:v>105.88235294117648</c:v>
                </c:pt>
              </c:numCache>
            </c:numRef>
          </c:val>
        </c:ser>
        <c:ser>
          <c:idx val="4"/>
          <c:order val="4"/>
          <c:tx>
            <c:strRef>
              <c:f>Oreja!$A$33</c:f>
              <c:strCache>
                <c:ptCount val="1"/>
                <c:pt idx="0">
                  <c:v>Q3</c:v>
                </c:pt>
              </c:strCache>
            </c:strRef>
          </c:tx>
          <c:spPr>
            <a:ln w="28575">
              <a:noFill/>
            </a:ln>
          </c:spPr>
          <c:marker>
            <c:symbol val="none"/>
          </c:marker>
          <c:cat>
            <c:strRef>
              <c:f>Oreja!$B$28:$O$28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Oreja!$B$33:$O$33</c:f>
              <c:numCache>
                <c:formatCode>General</c:formatCode>
                <c:ptCount val="14"/>
                <c:pt idx="0">
                  <c:v>115.20804036727603</c:v>
                </c:pt>
                <c:pt idx="1">
                  <c:v>108.84179758860067</c:v>
                </c:pt>
                <c:pt idx="2">
                  <c:v>108.44540075309305</c:v>
                </c:pt>
                <c:pt idx="3">
                  <c:v>114.56043956043955</c:v>
                </c:pt>
                <c:pt idx="4">
                  <c:v>110.63664596273293</c:v>
                </c:pt>
                <c:pt idx="5">
                  <c:v>105.57275541795657</c:v>
                </c:pt>
                <c:pt idx="6">
                  <c:v>114.75409836065575</c:v>
                </c:pt>
                <c:pt idx="7">
                  <c:v>110.42944785276063</c:v>
                </c:pt>
                <c:pt idx="8">
                  <c:v>103.02867913371271</c:v>
                </c:pt>
                <c:pt idx="9">
                  <c:v>107.38272921108741</c:v>
                </c:pt>
                <c:pt idx="10">
                  <c:v>103.31558095732935</c:v>
                </c:pt>
                <c:pt idx="11">
                  <c:v>109.60780017528475</c:v>
                </c:pt>
                <c:pt idx="12">
                  <c:v>105.88107007851114</c:v>
                </c:pt>
                <c:pt idx="13">
                  <c:v>93.75</c:v>
                </c:pt>
              </c:numCache>
            </c:numRef>
          </c:val>
        </c:ser>
        <c:hiLowLines/>
        <c:upDownBars>
          <c:gapWidth val="150"/>
          <c:upBars>
            <c:spPr>
              <a:solidFill>
                <a:srgbClr val="FFFF00">
                  <a:alpha val="43000"/>
                </a:srgbClr>
              </a:solidFill>
            </c:spPr>
          </c:upBars>
          <c:downBars/>
        </c:upDownBars>
        <c:axId val="56310400"/>
        <c:axId val="56324480"/>
      </c:stockChart>
      <c:catAx>
        <c:axId val="56294784"/>
        <c:scaling>
          <c:orientation val="minMax"/>
        </c:scaling>
        <c:axPos val="b"/>
        <c:numFmt formatCode="General" sourceLinked="1"/>
        <c:tickLblPos val="nextTo"/>
        <c:crossAx val="56308864"/>
        <c:crosses val="autoZero"/>
        <c:auto val="1"/>
        <c:lblAlgn val="ctr"/>
        <c:lblOffset val="100"/>
      </c:catAx>
      <c:valAx>
        <c:axId val="56308864"/>
        <c:scaling>
          <c:orientation val="minMax"/>
          <c:max val="180"/>
          <c:min val="40"/>
        </c:scaling>
        <c:axPos val="l"/>
        <c:majorGridlines/>
        <c:numFmt formatCode="General" sourceLinked="1"/>
        <c:tickLblPos val="nextTo"/>
        <c:crossAx val="56294784"/>
        <c:crosses val="autoZero"/>
        <c:crossBetween val="between"/>
      </c:valAx>
      <c:catAx>
        <c:axId val="56310400"/>
        <c:scaling>
          <c:orientation val="minMax"/>
        </c:scaling>
        <c:delete val="1"/>
        <c:axPos val="b"/>
        <c:tickLblPos val="none"/>
        <c:crossAx val="56324480"/>
        <c:crosses val="autoZero"/>
        <c:auto val="1"/>
        <c:lblAlgn val="ctr"/>
        <c:lblOffset val="100"/>
      </c:catAx>
      <c:valAx>
        <c:axId val="56324480"/>
        <c:scaling>
          <c:orientation val="minMax"/>
          <c:min val="40"/>
        </c:scaling>
        <c:axPos val="r"/>
        <c:numFmt formatCode="General" sourceLinked="1"/>
        <c:tickLblPos val="nextTo"/>
        <c:crossAx val="56310400"/>
        <c:crosses val="max"/>
        <c:crossBetween val="between"/>
      </c:valAx>
    </c:plotArea>
    <c:legend>
      <c:legendPos val="r"/>
      <c:layout/>
    </c:legend>
    <c:plotVisOnly val="1"/>
    <c:dispBlanksAs val="gap"/>
  </c:chart>
  <c:externalData r:id="rId2"/>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'Pelo a cejas'!$A$29</c:f>
              <c:strCache>
                <c:ptCount val="1"/>
                <c:pt idx="0">
                  <c:v>Mediana</c:v>
                </c:pt>
              </c:strCache>
            </c:strRef>
          </c:tx>
          <c:spPr>
            <a:blipFill>
              <a:blip xmlns:r="http://schemas.openxmlformats.org/officeDocument/2006/relationships" r:embed="rId1"/>
              <a:stretch>
                <a:fillRect/>
              </a:stretch>
            </a:blipFill>
            <a:ln w="28575">
              <a:noFill/>
            </a:ln>
          </c:spPr>
          <c:pictureOptions>
            <c:pictureFormat val="stretch"/>
          </c:pictureOptions>
          <c:cat>
            <c:strRef>
              <c:f>'Pelo a cejas'!$B$28:$O$28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'Pelo a cejas'!$B$29:$O$29</c:f>
              <c:numCache>
                <c:formatCode>General</c:formatCode>
                <c:ptCount val="14"/>
                <c:pt idx="0">
                  <c:v>104.36974789915961</c:v>
                </c:pt>
                <c:pt idx="1">
                  <c:v>111.80124223602479</c:v>
                </c:pt>
                <c:pt idx="2">
                  <c:v>92.080021923814741</c:v>
                </c:pt>
                <c:pt idx="3">
                  <c:v>114.10488245931286</c:v>
                </c:pt>
                <c:pt idx="4">
                  <c:v>92.771199388846483</c:v>
                </c:pt>
                <c:pt idx="5">
                  <c:v>105.76923076923082</c:v>
                </c:pt>
                <c:pt idx="6">
                  <c:v>105.88235294117648</c:v>
                </c:pt>
                <c:pt idx="7">
                  <c:v>111.80124223602479</c:v>
                </c:pt>
                <c:pt idx="8">
                  <c:v>102.04206836108675</c:v>
                </c:pt>
                <c:pt idx="9">
                  <c:v>107.30277185501058</c:v>
                </c:pt>
                <c:pt idx="10">
                  <c:v>89.700915762810922</c:v>
                </c:pt>
                <c:pt idx="11">
                  <c:v>105.13392857142853</c:v>
                </c:pt>
                <c:pt idx="12">
                  <c:v>99.506578947368411</c:v>
                </c:pt>
                <c:pt idx="13">
                  <c:v>105.88235294117648</c:v>
                </c:pt>
              </c:numCache>
            </c:numRef>
          </c:val>
        </c:ser>
        <c:axId val="56353920"/>
        <c:axId val="56355456"/>
      </c:barChart>
      <c:stockChart>
        <c:ser>
          <c:idx val="1"/>
          <c:order val="1"/>
          <c:tx>
            <c:strRef>
              <c:f>'Pelo a cejas'!$A$30</c:f>
              <c:strCache>
                <c:ptCount val="1"/>
                <c:pt idx="0">
                  <c:v>Q1</c:v>
                </c:pt>
              </c:strCache>
            </c:strRef>
          </c:tx>
          <c:spPr>
            <a:ln w="28575">
              <a:noFill/>
            </a:ln>
          </c:spPr>
          <c:marker>
            <c:symbol val="none"/>
          </c:marker>
          <c:cat>
            <c:strRef>
              <c:f>'Pelo a cejas'!$B$28:$O$28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'Pelo a cejas'!$B$30:$O$30</c:f>
              <c:numCache>
                <c:formatCode>General</c:formatCode>
                <c:ptCount val="14"/>
                <c:pt idx="0">
                  <c:v>97.880061115355218</c:v>
                </c:pt>
                <c:pt idx="1">
                  <c:v>106.99523052464232</c:v>
                </c:pt>
                <c:pt idx="2">
                  <c:v>88.757396449704146</c:v>
                </c:pt>
                <c:pt idx="3">
                  <c:v>93.902865129280229</c:v>
                </c:pt>
                <c:pt idx="4">
                  <c:v>87.087725263515807</c:v>
                </c:pt>
                <c:pt idx="5">
                  <c:v>90.361445783132567</c:v>
                </c:pt>
                <c:pt idx="6">
                  <c:v>100</c:v>
                </c:pt>
                <c:pt idx="7">
                  <c:v>96.153846153846075</c:v>
                </c:pt>
                <c:pt idx="8">
                  <c:v>98.324063231850133</c:v>
                </c:pt>
                <c:pt idx="9">
                  <c:v>99.548192771084302</c:v>
                </c:pt>
                <c:pt idx="10">
                  <c:v>78.796281830963878</c:v>
                </c:pt>
                <c:pt idx="11">
                  <c:v>93.482905982905976</c:v>
                </c:pt>
                <c:pt idx="12">
                  <c:v>91.030732044198871</c:v>
                </c:pt>
                <c:pt idx="13">
                  <c:v>93.75</c:v>
                </c:pt>
              </c:numCache>
            </c:numRef>
          </c:val>
        </c:ser>
        <c:ser>
          <c:idx val="2"/>
          <c:order val="2"/>
          <c:tx>
            <c:strRef>
              <c:f>'Pelo a cejas'!$A$31</c:f>
              <c:strCache>
                <c:ptCount val="1"/>
                <c:pt idx="0">
                  <c:v>Mínimo</c:v>
                </c:pt>
              </c:strCache>
            </c:strRef>
          </c:tx>
          <c:spPr>
            <a:ln w="28575">
              <a:noFill/>
            </a:ln>
          </c:spPr>
          <c:marker>
            <c:symbol val="none"/>
          </c:marker>
          <c:cat>
            <c:strRef>
              <c:f>'Pelo a cejas'!$B$28:$O$28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'Pelo a cejas'!$B$31:$O$31</c:f>
              <c:numCache>
                <c:formatCode>General</c:formatCode>
                <c:ptCount val="14"/>
                <c:pt idx="0">
                  <c:v>88.757396449704146</c:v>
                </c:pt>
                <c:pt idx="1">
                  <c:v>95.541401273885356</c:v>
                </c:pt>
                <c:pt idx="2">
                  <c:v>58.441558441558442</c:v>
                </c:pt>
                <c:pt idx="3">
                  <c:v>46.153846153846089</c:v>
                </c:pt>
                <c:pt idx="4">
                  <c:v>52.023121387283247</c:v>
                </c:pt>
                <c:pt idx="5">
                  <c:v>73.170731707317032</c:v>
                </c:pt>
                <c:pt idx="6">
                  <c:v>81.967213114754102</c:v>
                </c:pt>
                <c:pt idx="7">
                  <c:v>83.333333333333286</c:v>
                </c:pt>
                <c:pt idx="8">
                  <c:v>72.58064516129032</c:v>
                </c:pt>
                <c:pt idx="9">
                  <c:v>85.227272727272734</c:v>
                </c:pt>
                <c:pt idx="10">
                  <c:v>47.169811320754746</c:v>
                </c:pt>
                <c:pt idx="11">
                  <c:v>73.846153846153854</c:v>
                </c:pt>
                <c:pt idx="12">
                  <c:v>82.872928176795483</c:v>
                </c:pt>
                <c:pt idx="13">
                  <c:v>85.987261146496778</c:v>
                </c:pt>
              </c:numCache>
            </c:numRef>
          </c:val>
        </c:ser>
        <c:ser>
          <c:idx val="3"/>
          <c:order val="3"/>
          <c:tx>
            <c:strRef>
              <c:f>'Pelo a cejas'!$A$32</c:f>
              <c:strCache>
                <c:ptCount val="1"/>
                <c:pt idx="0">
                  <c:v>Máximo</c:v>
                </c:pt>
              </c:strCache>
            </c:strRef>
          </c:tx>
          <c:spPr>
            <a:ln w="28575">
              <a:noFill/>
            </a:ln>
          </c:spPr>
          <c:marker>
            <c:symbol val="none"/>
          </c:marker>
          <c:cat>
            <c:strRef>
              <c:f>'Pelo a cejas'!$B$28:$O$28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'Pelo a cejas'!$B$32:$O$32</c:f>
              <c:numCache>
                <c:formatCode>General</c:formatCode>
                <c:ptCount val="14"/>
                <c:pt idx="0">
                  <c:v>121.38728323699421</c:v>
                </c:pt>
                <c:pt idx="1">
                  <c:v>155.84415584415572</c:v>
                </c:pt>
                <c:pt idx="2">
                  <c:v>167.7018633540373</c:v>
                </c:pt>
                <c:pt idx="3">
                  <c:v>153.84615384615378</c:v>
                </c:pt>
                <c:pt idx="4">
                  <c:v>149.06832298136646</c:v>
                </c:pt>
                <c:pt idx="5">
                  <c:v>127.27272727272722</c:v>
                </c:pt>
                <c:pt idx="6">
                  <c:v>125.74850299401197</c:v>
                </c:pt>
                <c:pt idx="7">
                  <c:v>161.67664670658678</c:v>
                </c:pt>
                <c:pt idx="8">
                  <c:v>126.50602409638554</c:v>
                </c:pt>
                <c:pt idx="9">
                  <c:v>134.61538461538458</c:v>
                </c:pt>
                <c:pt idx="10">
                  <c:v>112.28070175438592</c:v>
                </c:pt>
                <c:pt idx="11">
                  <c:v>120.80536912751674</c:v>
                </c:pt>
                <c:pt idx="12">
                  <c:v>107.38636363636364</c:v>
                </c:pt>
                <c:pt idx="13">
                  <c:v>107.14285714285708</c:v>
                </c:pt>
              </c:numCache>
            </c:numRef>
          </c:val>
        </c:ser>
        <c:ser>
          <c:idx val="4"/>
          <c:order val="4"/>
          <c:tx>
            <c:strRef>
              <c:f>'Pelo a cejas'!$A$33</c:f>
              <c:strCache>
                <c:ptCount val="1"/>
                <c:pt idx="0">
                  <c:v>Q3</c:v>
                </c:pt>
              </c:strCache>
            </c:strRef>
          </c:tx>
          <c:spPr>
            <a:ln w="28575">
              <a:noFill/>
            </a:ln>
          </c:spPr>
          <c:marker>
            <c:symbol val="none"/>
          </c:marker>
          <c:cat>
            <c:strRef>
              <c:f>'Pelo a cejas'!$B$28:$O$28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'Pelo a cejas'!$B$33:$O$33</c:f>
              <c:numCache>
                <c:formatCode>General</c:formatCode>
                <c:ptCount val="14"/>
                <c:pt idx="0">
                  <c:v>109.98772158698488</c:v>
                </c:pt>
                <c:pt idx="1">
                  <c:v>128.49925149700599</c:v>
                </c:pt>
                <c:pt idx="2">
                  <c:v>100.58989577301678</c:v>
                </c:pt>
                <c:pt idx="3">
                  <c:v>125.96536624203821</c:v>
                </c:pt>
                <c:pt idx="4">
                  <c:v>102.27272727272722</c:v>
                </c:pt>
                <c:pt idx="5">
                  <c:v>110.0927727068681</c:v>
                </c:pt>
                <c:pt idx="6">
                  <c:v>112.90322580645156</c:v>
                </c:pt>
                <c:pt idx="7">
                  <c:v>122.6415094339623</c:v>
                </c:pt>
                <c:pt idx="8">
                  <c:v>105.15466393416376</c:v>
                </c:pt>
                <c:pt idx="9">
                  <c:v>113.03066037735849</c:v>
                </c:pt>
                <c:pt idx="10">
                  <c:v>99.310910084390784</c:v>
                </c:pt>
                <c:pt idx="11">
                  <c:v>115.01387468964516</c:v>
                </c:pt>
                <c:pt idx="12">
                  <c:v>105.79395933014358</c:v>
                </c:pt>
                <c:pt idx="13">
                  <c:v>107.14285714285708</c:v>
                </c:pt>
              </c:numCache>
            </c:numRef>
          </c:val>
        </c:ser>
        <c:hiLowLines/>
        <c:upDownBars>
          <c:gapWidth val="150"/>
          <c:upBars>
            <c:spPr>
              <a:solidFill>
                <a:srgbClr val="FFFF00">
                  <a:alpha val="50000"/>
                </a:srgbClr>
              </a:solidFill>
            </c:spPr>
          </c:upBars>
          <c:downBars/>
        </c:upDownBars>
        <c:axId val="56361344"/>
        <c:axId val="56362880"/>
      </c:stockChart>
      <c:catAx>
        <c:axId val="56353920"/>
        <c:scaling>
          <c:orientation val="minMax"/>
        </c:scaling>
        <c:axPos val="b"/>
        <c:numFmt formatCode="General" sourceLinked="1"/>
        <c:tickLblPos val="nextTo"/>
        <c:crossAx val="56355456"/>
        <c:crosses val="autoZero"/>
        <c:auto val="1"/>
        <c:lblAlgn val="ctr"/>
        <c:lblOffset val="100"/>
      </c:catAx>
      <c:valAx>
        <c:axId val="56355456"/>
        <c:scaling>
          <c:orientation val="minMax"/>
          <c:max val="180"/>
          <c:min val="40"/>
        </c:scaling>
        <c:axPos val="l"/>
        <c:majorGridlines/>
        <c:numFmt formatCode="General" sourceLinked="1"/>
        <c:tickLblPos val="nextTo"/>
        <c:crossAx val="56353920"/>
        <c:crosses val="autoZero"/>
        <c:crossBetween val="between"/>
      </c:valAx>
      <c:catAx>
        <c:axId val="56361344"/>
        <c:scaling>
          <c:orientation val="minMax"/>
        </c:scaling>
        <c:delete val="1"/>
        <c:axPos val="b"/>
        <c:tickLblPos val="none"/>
        <c:crossAx val="56362880"/>
        <c:crosses val="autoZero"/>
        <c:auto val="1"/>
        <c:lblAlgn val="ctr"/>
        <c:lblOffset val="100"/>
      </c:catAx>
      <c:valAx>
        <c:axId val="56362880"/>
        <c:scaling>
          <c:orientation val="minMax"/>
          <c:min val="40"/>
        </c:scaling>
        <c:axPos val="r"/>
        <c:numFmt formatCode="General" sourceLinked="1"/>
        <c:tickLblPos val="nextTo"/>
        <c:crossAx val="56361344"/>
        <c:crosses val="max"/>
        <c:crossBetween val="between"/>
      </c:valAx>
    </c:plotArea>
    <c:legend>
      <c:legendPos val="r"/>
      <c:layout/>
    </c:legend>
    <c:plotVisOnly val="1"/>
    <c:dispBlanksAs val="gap"/>
  </c:chart>
  <c:externalData r:id="rId2"/>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Cara!$A$29</c:f>
              <c:strCache>
                <c:ptCount val="1"/>
                <c:pt idx="0">
                  <c:v>Mediana</c:v>
                </c:pt>
              </c:strCache>
            </c:strRef>
          </c:tx>
          <c:spPr>
            <a:blipFill>
              <a:blip xmlns:r="http://schemas.openxmlformats.org/officeDocument/2006/relationships" r:embed="rId1"/>
              <a:stretch>
                <a:fillRect/>
              </a:stretch>
            </a:blipFill>
            <a:ln w="28575">
              <a:noFill/>
            </a:ln>
          </c:spPr>
          <c:pictureOptions>
            <c:pictureFormat val="stretch"/>
          </c:pictureOptions>
          <c:cat>
            <c:strRef>
              <c:f>Cara!$B$28:$O$28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Cara!$B$29:$O$29</c:f>
              <c:numCache>
                <c:formatCode>General</c:formatCode>
                <c:ptCount val="14"/>
                <c:pt idx="0">
                  <c:v>105.08261275524707</c:v>
                </c:pt>
                <c:pt idx="1">
                  <c:v>100.62893081760998</c:v>
                </c:pt>
                <c:pt idx="2">
                  <c:v>106.04946892572312</c:v>
                </c:pt>
                <c:pt idx="3">
                  <c:v>117.25454728168023</c:v>
                </c:pt>
                <c:pt idx="4">
                  <c:v>108.05860805860802</c:v>
                </c:pt>
                <c:pt idx="5">
                  <c:v>112.12121212121212</c:v>
                </c:pt>
                <c:pt idx="6">
                  <c:v>109.28961748633883</c:v>
                </c:pt>
                <c:pt idx="7">
                  <c:v>108.10810810810807</c:v>
                </c:pt>
                <c:pt idx="8">
                  <c:v>108.80551036655008</c:v>
                </c:pt>
                <c:pt idx="9">
                  <c:v>106.84844641724794</c:v>
                </c:pt>
                <c:pt idx="10">
                  <c:v>104.65470033465155</c:v>
                </c:pt>
                <c:pt idx="11">
                  <c:v>111.4647239263804</c:v>
                </c:pt>
                <c:pt idx="12">
                  <c:v>112.06680060271219</c:v>
                </c:pt>
                <c:pt idx="13">
                  <c:v>114.64968152866241</c:v>
                </c:pt>
              </c:numCache>
            </c:numRef>
          </c:val>
        </c:ser>
        <c:axId val="56429568"/>
        <c:axId val="56435456"/>
      </c:barChart>
      <c:stockChart>
        <c:ser>
          <c:idx val="1"/>
          <c:order val="1"/>
          <c:tx>
            <c:strRef>
              <c:f>Cara!$A$30</c:f>
              <c:strCache>
                <c:ptCount val="1"/>
                <c:pt idx="0">
                  <c:v>Q1</c:v>
                </c:pt>
              </c:strCache>
            </c:strRef>
          </c:tx>
          <c:spPr>
            <a:ln w="28575">
              <a:noFill/>
            </a:ln>
          </c:spPr>
          <c:marker>
            <c:symbol val="none"/>
          </c:marker>
          <c:cat>
            <c:strRef>
              <c:f>Cara!$B$28:$O$28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Cara!$B$30:$O$30</c:f>
              <c:numCache>
                <c:formatCode>General</c:formatCode>
                <c:ptCount val="14"/>
                <c:pt idx="0">
                  <c:v>100.59171597633136</c:v>
                </c:pt>
                <c:pt idx="1">
                  <c:v>97.904191616766468</c:v>
                </c:pt>
                <c:pt idx="2">
                  <c:v>103.13479623824448</c:v>
                </c:pt>
                <c:pt idx="3">
                  <c:v>109.54806063501724</c:v>
                </c:pt>
                <c:pt idx="4">
                  <c:v>105.03467121114181</c:v>
                </c:pt>
                <c:pt idx="5">
                  <c:v>109.41167266468472</c:v>
                </c:pt>
                <c:pt idx="6">
                  <c:v>105.88235294117648</c:v>
                </c:pt>
                <c:pt idx="7">
                  <c:v>98.765432098765402</c:v>
                </c:pt>
                <c:pt idx="8">
                  <c:v>102.54392666157378</c:v>
                </c:pt>
                <c:pt idx="9">
                  <c:v>102.77816508644729</c:v>
                </c:pt>
                <c:pt idx="10">
                  <c:v>98.83169709759305</c:v>
                </c:pt>
                <c:pt idx="11">
                  <c:v>105.48941798941803</c:v>
                </c:pt>
                <c:pt idx="12">
                  <c:v>107.72672934638621</c:v>
                </c:pt>
                <c:pt idx="13">
                  <c:v>113.09523809523809</c:v>
                </c:pt>
              </c:numCache>
            </c:numRef>
          </c:val>
        </c:ser>
        <c:ser>
          <c:idx val="2"/>
          <c:order val="2"/>
          <c:tx>
            <c:strRef>
              <c:f>Cara!$A$31</c:f>
              <c:strCache>
                <c:ptCount val="1"/>
                <c:pt idx="0">
                  <c:v>Mínimo</c:v>
                </c:pt>
              </c:strCache>
            </c:strRef>
          </c:tx>
          <c:spPr>
            <a:ln w="28575">
              <a:noFill/>
            </a:ln>
          </c:spPr>
          <c:marker>
            <c:symbol val="none"/>
          </c:marker>
          <c:cat>
            <c:strRef>
              <c:f>Cara!$B$28:$O$28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Cara!$B$31:$O$31</c:f>
              <c:numCache>
                <c:formatCode>General</c:formatCode>
                <c:ptCount val="14"/>
                <c:pt idx="0">
                  <c:v>91.428571428571388</c:v>
                </c:pt>
                <c:pt idx="1">
                  <c:v>82.35294117647048</c:v>
                </c:pt>
                <c:pt idx="2">
                  <c:v>100.62893081760998</c:v>
                </c:pt>
                <c:pt idx="3">
                  <c:v>97.560975609756113</c:v>
                </c:pt>
                <c:pt idx="4">
                  <c:v>102.27272727272722</c:v>
                </c:pt>
                <c:pt idx="5">
                  <c:v>93.922651933701601</c:v>
                </c:pt>
                <c:pt idx="6">
                  <c:v>90.909090909090907</c:v>
                </c:pt>
                <c:pt idx="7">
                  <c:v>89.506172839506107</c:v>
                </c:pt>
                <c:pt idx="8">
                  <c:v>87.431693989071121</c:v>
                </c:pt>
                <c:pt idx="9">
                  <c:v>90.322580645161281</c:v>
                </c:pt>
                <c:pt idx="10">
                  <c:v>85.714285714285722</c:v>
                </c:pt>
                <c:pt idx="11">
                  <c:v>101.1904761904761</c:v>
                </c:pt>
                <c:pt idx="12">
                  <c:v>99.415204678362656</c:v>
                </c:pt>
                <c:pt idx="13">
                  <c:v>100</c:v>
                </c:pt>
              </c:numCache>
            </c:numRef>
          </c:val>
        </c:ser>
        <c:ser>
          <c:idx val="3"/>
          <c:order val="3"/>
          <c:tx>
            <c:strRef>
              <c:f>Cara!$A$32</c:f>
              <c:strCache>
                <c:ptCount val="1"/>
                <c:pt idx="0">
                  <c:v>Máximo</c:v>
                </c:pt>
              </c:strCache>
            </c:strRef>
          </c:tx>
          <c:spPr>
            <a:ln w="28575">
              <a:noFill/>
            </a:ln>
          </c:spPr>
          <c:marker>
            <c:symbol val="none"/>
          </c:marker>
          <c:cat>
            <c:strRef>
              <c:f>Cara!$B$28:$O$28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Cara!$B$32:$O$32</c:f>
              <c:numCache>
                <c:formatCode>General</c:formatCode>
                <c:ptCount val="14"/>
                <c:pt idx="0">
                  <c:v>118.34319526627223</c:v>
                </c:pt>
                <c:pt idx="1">
                  <c:v>124.13793103448268</c:v>
                </c:pt>
                <c:pt idx="2">
                  <c:v>136.64596273291917</c:v>
                </c:pt>
                <c:pt idx="3">
                  <c:v>138.36477987421384</c:v>
                </c:pt>
                <c:pt idx="4">
                  <c:v>130.43478260869566</c:v>
                </c:pt>
                <c:pt idx="5">
                  <c:v>122.58064516129032</c:v>
                </c:pt>
                <c:pt idx="6">
                  <c:v>119.76047904191623</c:v>
                </c:pt>
                <c:pt idx="7">
                  <c:v>125.78616352201261</c:v>
                </c:pt>
                <c:pt idx="8">
                  <c:v>134.40860215053763</c:v>
                </c:pt>
                <c:pt idx="9">
                  <c:v>121.79487179487181</c:v>
                </c:pt>
                <c:pt idx="10">
                  <c:v>120.87912087912088</c:v>
                </c:pt>
                <c:pt idx="11">
                  <c:v>123.07692307692308</c:v>
                </c:pt>
                <c:pt idx="12">
                  <c:v>125</c:v>
                </c:pt>
                <c:pt idx="13">
                  <c:v>119.04761904761914</c:v>
                </c:pt>
              </c:numCache>
            </c:numRef>
          </c:val>
        </c:ser>
        <c:ser>
          <c:idx val="4"/>
          <c:order val="4"/>
          <c:tx>
            <c:strRef>
              <c:f>Cara!$A$33</c:f>
              <c:strCache>
                <c:ptCount val="1"/>
                <c:pt idx="0">
                  <c:v>Q3</c:v>
                </c:pt>
              </c:strCache>
            </c:strRef>
          </c:tx>
          <c:spPr>
            <a:ln w="28575">
              <a:noFill/>
            </a:ln>
          </c:spPr>
          <c:marker>
            <c:symbol val="none"/>
          </c:marker>
          <c:cat>
            <c:strRef>
              <c:f>Cara!$B$28:$O$28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Cara!$B$33:$O$33</c:f>
              <c:numCache>
                <c:formatCode>General</c:formatCode>
                <c:ptCount val="14"/>
                <c:pt idx="0">
                  <c:v>109.96734479393439</c:v>
                </c:pt>
                <c:pt idx="1">
                  <c:v>106.93515844443564</c:v>
                </c:pt>
                <c:pt idx="2">
                  <c:v>115.56036556036561</c:v>
                </c:pt>
                <c:pt idx="3">
                  <c:v>122.792694726657</c:v>
                </c:pt>
                <c:pt idx="4">
                  <c:v>117.42981283422451</c:v>
                </c:pt>
                <c:pt idx="5">
                  <c:v>115.38461538461544</c:v>
                </c:pt>
                <c:pt idx="6">
                  <c:v>112.42603550295856</c:v>
                </c:pt>
                <c:pt idx="7">
                  <c:v>113.92405063291137</c:v>
                </c:pt>
                <c:pt idx="8">
                  <c:v>112.12659044809148</c:v>
                </c:pt>
                <c:pt idx="9">
                  <c:v>113.19962686567163</c:v>
                </c:pt>
                <c:pt idx="10">
                  <c:v>111.72631032019223</c:v>
                </c:pt>
                <c:pt idx="11">
                  <c:v>115.46167247386762</c:v>
                </c:pt>
                <c:pt idx="12">
                  <c:v>116.47727272727272</c:v>
                </c:pt>
                <c:pt idx="13">
                  <c:v>114.7058823529411</c:v>
                </c:pt>
              </c:numCache>
            </c:numRef>
          </c:val>
        </c:ser>
        <c:hiLowLines/>
        <c:upDownBars>
          <c:gapWidth val="150"/>
          <c:upBars>
            <c:spPr>
              <a:solidFill>
                <a:srgbClr val="FFFF00">
                  <a:alpha val="44000"/>
                </a:srgbClr>
              </a:solidFill>
            </c:spPr>
          </c:upBars>
          <c:downBars/>
        </c:upDownBars>
        <c:axId val="56436992"/>
        <c:axId val="56438784"/>
      </c:stockChart>
      <c:catAx>
        <c:axId val="56429568"/>
        <c:scaling>
          <c:orientation val="minMax"/>
        </c:scaling>
        <c:axPos val="b"/>
        <c:numFmt formatCode="General" sourceLinked="1"/>
        <c:tickLblPos val="nextTo"/>
        <c:crossAx val="56435456"/>
        <c:crosses val="autoZero"/>
        <c:auto val="1"/>
        <c:lblAlgn val="ctr"/>
        <c:lblOffset val="100"/>
      </c:catAx>
      <c:valAx>
        <c:axId val="56435456"/>
        <c:scaling>
          <c:orientation val="minMax"/>
          <c:max val="140"/>
          <c:min val="80"/>
        </c:scaling>
        <c:axPos val="l"/>
        <c:majorGridlines/>
        <c:numFmt formatCode="General" sourceLinked="1"/>
        <c:tickLblPos val="nextTo"/>
        <c:crossAx val="56429568"/>
        <c:crosses val="autoZero"/>
        <c:crossBetween val="between"/>
      </c:valAx>
      <c:catAx>
        <c:axId val="56436992"/>
        <c:scaling>
          <c:orientation val="minMax"/>
        </c:scaling>
        <c:delete val="1"/>
        <c:axPos val="b"/>
        <c:tickLblPos val="none"/>
        <c:crossAx val="56438784"/>
        <c:crosses val="autoZero"/>
        <c:auto val="1"/>
        <c:lblAlgn val="ctr"/>
        <c:lblOffset val="100"/>
      </c:catAx>
      <c:valAx>
        <c:axId val="56438784"/>
        <c:scaling>
          <c:orientation val="minMax"/>
          <c:max val="140"/>
          <c:min val="80"/>
        </c:scaling>
        <c:axPos val="r"/>
        <c:numFmt formatCode="General" sourceLinked="1"/>
        <c:tickLblPos val="nextTo"/>
        <c:crossAx val="56436992"/>
        <c:crosses val="max"/>
        <c:crossBetween val="between"/>
      </c:valAx>
    </c:plotArea>
    <c:legend>
      <c:legendPos val="r"/>
      <c:layout/>
    </c:legend>
    <c:plotVisOnly val="1"/>
    <c:dispBlanksAs val="gap"/>
  </c:chart>
  <c:externalData r:id="rId2"/>
</c:chartSpace>
</file>

<file path=ppt/charts/chart14.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Mano!$A$29</c:f>
              <c:strCache>
                <c:ptCount val="1"/>
                <c:pt idx="0">
                  <c:v>Mediana</c:v>
                </c:pt>
              </c:strCache>
            </c:strRef>
          </c:tx>
          <c:spPr>
            <a:blipFill>
              <a:blip xmlns:r="http://schemas.openxmlformats.org/officeDocument/2006/relationships" r:embed="rId1"/>
              <a:stretch>
                <a:fillRect/>
              </a:stretch>
            </a:blipFill>
            <a:ln w="28575">
              <a:noFill/>
            </a:ln>
          </c:spPr>
          <c:pictureOptions>
            <c:pictureFormat val="stretch"/>
          </c:pictureOptions>
          <c:cat>
            <c:strRef>
              <c:f>Mano!$B$28:$O$28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Mano!$B$29:$O$29</c:f>
              <c:numCache>
                <c:formatCode>General</c:formatCode>
                <c:ptCount val="14"/>
                <c:pt idx="0">
                  <c:v>104.31070308662959</c:v>
                </c:pt>
                <c:pt idx="1">
                  <c:v>99.378881987577586</c:v>
                </c:pt>
                <c:pt idx="2">
                  <c:v>103.93139469226426</c:v>
                </c:pt>
                <c:pt idx="3">
                  <c:v>106.79245283018864</c:v>
                </c:pt>
                <c:pt idx="4">
                  <c:v>110.36953242835597</c:v>
                </c:pt>
                <c:pt idx="5">
                  <c:v>102.56410256410263</c:v>
                </c:pt>
                <c:pt idx="6">
                  <c:v>101.09289617486334</c:v>
                </c:pt>
                <c:pt idx="7">
                  <c:v>99.378881987577586</c:v>
                </c:pt>
                <c:pt idx="8">
                  <c:v>106.95187165775397</c:v>
                </c:pt>
                <c:pt idx="9">
                  <c:v>101.88263229307999</c:v>
                </c:pt>
                <c:pt idx="10">
                  <c:v>103.82823698041091</c:v>
                </c:pt>
                <c:pt idx="11">
                  <c:v>102.71062271062272</c:v>
                </c:pt>
                <c:pt idx="12">
                  <c:v>105.11363636363635</c:v>
                </c:pt>
                <c:pt idx="13">
                  <c:v>106.25</c:v>
                </c:pt>
              </c:numCache>
            </c:numRef>
          </c:val>
        </c:ser>
        <c:axId val="56476416"/>
        <c:axId val="56477952"/>
      </c:barChart>
      <c:stockChart>
        <c:ser>
          <c:idx val="1"/>
          <c:order val="1"/>
          <c:tx>
            <c:strRef>
              <c:f>Mano!$A$30</c:f>
              <c:strCache>
                <c:ptCount val="1"/>
                <c:pt idx="0">
                  <c:v>Q1</c:v>
                </c:pt>
              </c:strCache>
            </c:strRef>
          </c:tx>
          <c:spPr>
            <a:ln w="28575">
              <a:noFill/>
            </a:ln>
          </c:spPr>
          <c:marker>
            <c:symbol val="none"/>
          </c:marker>
          <c:cat>
            <c:strRef>
              <c:f>Mano!$B$28:$O$28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Mano!$B$30:$O$30</c:f>
              <c:numCache>
                <c:formatCode>General</c:formatCode>
                <c:ptCount val="14"/>
                <c:pt idx="0">
                  <c:v>100.59171597633136</c:v>
                </c:pt>
                <c:pt idx="1">
                  <c:v>96.97716077026422</c:v>
                </c:pt>
                <c:pt idx="2">
                  <c:v>98.199877046030807</c:v>
                </c:pt>
                <c:pt idx="3">
                  <c:v>100.47169811320755</c:v>
                </c:pt>
                <c:pt idx="4">
                  <c:v>95.456014573661619</c:v>
                </c:pt>
                <c:pt idx="5">
                  <c:v>99.707602339181278</c:v>
                </c:pt>
                <c:pt idx="6">
                  <c:v>98.802395209580766</c:v>
                </c:pt>
                <c:pt idx="7">
                  <c:v>96.774193548387146</c:v>
                </c:pt>
                <c:pt idx="8">
                  <c:v>104.92688655837495</c:v>
                </c:pt>
                <c:pt idx="9">
                  <c:v>98.257313061260845</c:v>
                </c:pt>
                <c:pt idx="10">
                  <c:v>99.6936786410471</c:v>
                </c:pt>
                <c:pt idx="11">
                  <c:v>100.29761904761914</c:v>
                </c:pt>
                <c:pt idx="12">
                  <c:v>101.55834662413608</c:v>
                </c:pt>
                <c:pt idx="13">
                  <c:v>101.1904761904761</c:v>
                </c:pt>
              </c:numCache>
            </c:numRef>
          </c:val>
        </c:ser>
        <c:ser>
          <c:idx val="2"/>
          <c:order val="2"/>
          <c:tx>
            <c:strRef>
              <c:f>Mano!$A$31</c:f>
              <c:strCache>
                <c:ptCount val="1"/>
                <c:pt idx="0">
                  <c:v>Mínimo</c:v>
                </c:pt>
              </c:strCache>
            </c:strRef>
          </c:tx>
          <c:spPr>
            <a:ln w="28575">
              <a:noFill/>
            </a:ln>
          </c:spPr>
          <c:marker>
            <c:symbol val="none"/>
          </c:marker>
          <c:cat>
            <c:strRef>
              <c:f>Mano!$B$28:$O$28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Mano!$B$31:$O$31</c:f>
              <c:numCache>
                <c:formatCode>General</c:formatCode>
                <c:ptCount val="14"/>
                <c:pt idx="0">
                  <c:v>42.207792207792195</c:v>
                </c:pt>
                <c:pt idx="1">
                  <c:v>93.75</c:v>
                </c:pt>
                <c:pt idx="2">
                  <c:v>47.337278106508883</c:v>
                </c:pt>
                <c:pt idx="3">
                  <c:v>95.808383233532865</c:v>
                </c:pt>
                <c:pt idx="4">
                  <c:v>86.705202312138638</c:v>
                </c:pt>
                <c:pt idx="5">
                  <c:v>73.170731707317032</c:v>
                </c:pt>
                <c:pt idx="6">
                  <c:v>87.719298245614027</c:v>
                </c:pt>
                <c:pt idx="7">
                  <c:v>89.506172839506107</c:v>
                </c:pt>
                <c:pt idx="8">
                  <c:v>103.44827586206897</c:v>
                </c:pt>
                <c:pt idx="9">
                  <c:v>93.02325581395344</c:v>
                </c:pt>
                <c:pt idx="10">
                  <c:v>91.954022988505798</c:v>
                </c:pt>
                <c:pt idx="11">
                  <c:v>91.463414634146389</c:v>
                </c:pt>
                <c:pt idx="12">
                  <c:v>99.415204678362656</c:v>
                </c:pt>
                <c:pt idx="13">
                  <c:v>98.726114649681534</c:v>
                </c:pt>
              </c:numCache>
            </c:numRef>
          </c:val>
        </c:ser>
        <c:ser>
          <c:idx val="3"/>
          <c:order val="3"/>
          <c:tx>
            <c:strRef>
              <c:f>Mano!$A$32</c:f>
              <c:strCache>
                <c:ptCount val="1"/>
                <c:pt idx="0">
                  <c:v>Máximo</c:v>
                </c:pt>
              </c:strCache>
            </c:strRef>
          </c:tx>
          <c:spPr>
            <a:ln w="28575">
              <a:noFill/>
            </a:ln>
          </c:spPr>
          <c:marker>
            <c:symbol val="none"/>
          </c:marker>
          <c:cat>
            <c:strRef>
              <c:f>Mano!$B$28:$O$28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Mano!$B$32:$O$32</c:f>
              <c:numCache>
                <c:formatCode>General</c:formatCode>
                <c:ptCount val="14"/>
                <c:pt idx="0">
                  <c:v>110.38961038961044</c:v>
                </c:pt>
                <c:pt idx="1">
                  <c:v>108.10810810810807</c:v>
                </c:pt>
                <c:pt idx="2">
                  <c:v>117.97752808988768</c:v>
                </c:pt>
                <c:pt idx="3">
                  <c:v>118.38006230529594</c:v>
                </c:pt>
                <c:pt idx="4">
                  <c:v>115.60693641618485</c:v>
                </c:pt>
                <c:pt idx="5">
                  <c:v>110.38961038961044</c:v>
                </c:pt>
                <c:pt idx="6">
                  <c:v>112.42603550295856</c:v>
                </c:pt>
                <c:pt idx="7">
                  <c:v>118.01242236024842</c:v>
                </c:pt>
                <c:pt idx="8">
                  <c:v>114.45783132530121</c:v>
                </c:pt>
                <c:pt idx="9">
                  <c:v>115.38461538461544</c:v>
                </c:pt>
                <c:pt idx="10">
                  <c:v>115.60693641618485</c:v>
                </c:pt>
                <c:pt idx="11">
                  <c:v>114.09395973154362</c:v>
                </c:pt>
                <c:pt idx="12">
                  <c:v>113.25966850828729</c:v>
                </c:pt>
                <c:pt idx="13">
                  <c:v>114.7058823529411</c:v>
                </c:pt>
              </c:numCache>
            </c:numRef>
          </c:val>
        </c:ser>
        <c:ser>
          <c:idx val="4"/>
          <c:order val="4"/>
          <c:tx>
            <c:strRef>
              <c:f>Mano!$A$33</c:f>
              <c:strCache>
                <c:ptCount val="1"/>
                <c:pt idx="0">
                  <c:v>Q3</c:v>
                </c:pt>
              </c:strCache>
            </c:strRef>
          </c:tx>
          <c:spPr>
            <a:ln w="28575">
              <a:noFill/>
            </a:ln>
          </c:spPr>
          <c:marker>
            <c:symbol val="none"/>
          </c:marker>
          <c:cat>
            <c:strRef>
              <c:f>Mano!$B$28:$O$28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Mano!$B$33:$O$33</c:f>
              <c:numCache>
                <c:formatCode>General</c:formatCode>
                <c:ptCount val="14"/>
                <c:pt idx="0">
                  <c:v>105.66313481914506</c:v>
                </c:pt>
                <c:pt idx="1">
                  <c:v>101.21266900161947</c:v>
                </c:pt>
                <c:pt idx="2">
                  <c:v>109.64266946925912</c:v>
                </c:pt>
                <c:pt idx="3">
                  <c:v>109.1697936210132</c:v>
                </c:pt>
                <c:pt idx="4">
                  <c:v>113.50108225108224</c:v>
                </c:pt>
                <c:pt idx="5">
                  <c:v>105.08841573439187</c:v>
                </c:pt>
                <c:pt idx="6">
                  <c:v>110.46511627906976</c:v>
                </c:pt>
                <c:pt idx="7">
                  <c:v>106.50887573964492</c:v>
                </c:pt>
                <c:pt idx="8">
                  <c:v>107.66432953549518</c:v>
                </c:pt>
                <c:pt idx="9">
                  <c:v>108.83920296570902</c:v>
                </c:pt>
                <c:pt idx="10">
                  <c:v>109.39696922355881</c:v>
                </c:pt>
                <c:pt idx="11">
                  <c:v>104.74666052510371</c:v>
                </c:pt>
                <c:pt idx="12">
                  <c:v>109.28082621798086</c:v>
                </c:pt>
                <c:pt idx="13">
                  <c:v>107.14285714285708</c:v>
                </c:pt>
              </c:numCache>
            </c:numRef>
          </c:val>
        </c:ser>
        <c:hiLowLines/>
        <c:upDownBars>
          <c:gapWidth val="150"/>
          <c:upBars>
            <c:spPr>
              <a:solidFill>
                <a:srgbClr val="FFFF00">
                  <a:alpha val="50000"/>
                </a:srgbClr>
              </a:solidFill>
            </c:spPr>
          </c:upBars>
          <c:downBars/>
        </c:upDownBars>
        <c:axId val="56479744"/>
        <c:axId val="56481280"/>
      </c:stockChart>
      <c:catAx>
        <c:axId val="56476416"/>
        <c:scaling>
          <c:orientation val="minMax"/>
        </c:scaling>
        <c:axPos val="b"/>
        <c:numFmt formatCode="General" sourceLinked="1"/>
        <c:tickLblPos val="nextTo"/>
        <c:crossAx val="56477952"/>
        <c:crosses val="autoZero"/>
        <c:auto val="1"/>
        <c:lblAlgn val="ctr"/>
        <c:lblOffset val="100"/>
      </c:catAx>
      <c:valAx>
        <c:axId val="56477952"/>
        <c:scaling>
          <c:orientation val="minMax"/>
          <c:max val="120"/>
          <c:min val="80"/>
        </c:scaling>
        <c:axPos val="l"/>
        <c:majorGridlines/>
        <c:numFmt formatCode="General" sourceLinked="1"/>
        <c:tickLblPos val="nextTo"/>
        <c:crossAx val="56476416"/>
        <c:crosses val="autoZero"/>
        <c:crossBetween val="between"/>
      </c:valAx>
      <c:catAx>
        <c:axId val="56479744"/>
        <c:scaling>
          <c:orientation val="minMax"/>
        </c:scaling>
        <c:delete val="1"/>
        <c:axPos val="b"/>
        <c:tickLblPos val="none"/>
        <c:crossAx val="56481280"/>
        <c:crosses val="autoZero"/>
        <c:auto val="1"/>
        <c:lblAlgn val="ctr"/>
        <c:lblOffset val="100"/>
      </c:catAx>
      <c:valAx>
        <c:axId val="56481280"/>
        <c:scaling>
          <c:orientation val="minMax"/>
          <c:max val="120"/>
          <c:min val="80"/>
        </c:scaling>
        <c:axPos val="r"/>
        <c:numFmt formatCode="General" sourceLinked="1"/>
        <c:tickLblPos val="nextTo"/>
        <c:crossAx val="56479744"/>
        <c:crosses val="max"/>
        <c:crossBetween val="between"/>
      </c:valAx>
    </c:plotArea>
    <c:legend>
      <c:legendPos val="r"/>
      <c:layout/>
    </c:legend>
    <c:plotVisOnly val="1"/>
    <c:dispBlanksAs val="gap"/>
  </c:chart>
  <c:externalData r:id="rId2"/>
</c:chartSpace>
</file>

<file path=ppt/charts/chart15.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'Pelo a clavícula'!$A$29</c:f>
              <c:strCache>
                <c:ptCount val="1"/>
                <c:pt idx="0">
                  <c:v>Mediana</c:v>
                </c:pt>
              </c:strCache>
            </c:strRef>
          </c:tx>
          <c:spPr>
            <a:blipFill>
              <a:blip xmlns:r="http://schemas.openxmlformats.org/officeDocument/2006/relationships" r:embed="rId1"/>
              <a:stretch>
                <a:fillRect/>
              </a:stretch>
            </a:blipFill>
            <a:ln w="28575">
              <a:noFill/>
            </a:ln>
          </c:spPr>
          <c:pictureOptions>
            <c:pictureFormat val="stretch"/>
          </c:pictureOptions>
          <c:cat>
            <c:strRef>
              <c:f>'Pelo a clavícula'!$B$28:$O$28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'Pelo a clavícula'!$B$29:$O$29</c:f>
              <c:numCache>
                <c:formatCode>General</c:formatCode>
                <c:ptCount val="14"/>
                <c:pt idx="0">
                  <c:v>111.91715976331369</c:v>
                </c:pt>
                <c:pt idx="1">
                  <c:v>104.79041916167667</c:v>
                </c:pt>
                <c:pt idx="2">
                  <c:v>121.8246213971666</c:v>
                </c:pt>
                <c:pt idx="3">
                  <c:v>125.47169811320754</c:v>
                </c:pt>
                <c:pt idx="4">
                  <c:v>109.7829254079254</c:v>
                </c:pt>
                <c:pt idx="5">
                  <c:v>111.17647058823528</c:v>
                </c:pt>
                <c:pt idx="6">
                  <c:v>99.442685047193237</c:v>
                </c:pt>
                <c:pt idx="7">
                  <c:v>110.66385747024468</c:v>
                </c:pt>
                <c:pt idx="8">
                  <c:v>112.29946524064172</c:v>
                </c:pt>
                <c:pt idx="9">
                  <c:v>109.63855421686745</c:v>
                </c:pt>
                <c:pt idx="10">
                  <c:v>110.11235955056176</c:v>
                </c:pt>
                <c:pt idx="11">
                  <c:v>114.06454248366012</c:v>
                </c:pt>
                <c:pt idx="12">
                  <c:v>109.88039929683575</c:v>
                </c:pt>
                <c:pt idx="13">
                  <c:v>113.75</c:v>
                </c:pt>
              </c:numCache>
            </c:numRef>
          </c:val>
        </c:ser>
        <c:axId val="56629888"/>
        <c:axId val="56635776"/>
      </c:barChart>
      <c:stockChart>
        <c:ser>
          <c:idx val="1"/>
          <c:order val="1"/>
          <c:tx>
            <c:strRef>
              <c:f>'Pelo a clavícula'!$A$30</c:f>
              <c:strCache>
                <c:ptCount val="1"/>
                <c:pt idx="0">
                  <c:v>Q1</c:v>
                </c:pt>
              </c:strCache>
            </c:strRef>
          </c:tx>
          <c:spPr>
            <a:ln w="28575">
              <a:noFill/>
            </a:ln>
          </c:spPr>
          <c:marker>
            <c:symbol val="none"/>
          </c:marker>
          <c:cat>
            <c:strRef>
              <c:f>'Pelo a clavícula'!$B$28:$O$28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'Pelo a clavícula'!$B$30:$O$30</c:f>
              <c:numCache>
                <c:formatCode>General</c:formatCode>
                <c:ptCount val="14"/>
                <c:pt idx="0">
                  <c:v>106.65680473372778</c:v>
                </c:pt>
                <c:pt idx="1">
                  <c:v>93.75</c:v>
                </c:pt>
                <c:pt idx="2">
                  <c:v>112.63233601841188</c:v>
                </c:pt>
                <c:pt idx="3">
                  <c:v>113.94865009970859</c:v>
                </c:pt>
                <c:pt idx="4">
                  <c:v>105.20231213872827</c:v>
                </c:pt>
                <c:pt idx="5">
                  <c:v>107.19981238273918</c:v>
                </c:pt>
                <c:pt idx="6">
                  <c:v>97.354928725121042</c:v>
                </c:pt>
                <c:pt idx="7">
                  <c:v>108.25617283950612</c:v>
                </c:pt>
                <c:pt idx="8">
                  <c:v>109.2485549132948</c:v>
                </c:pt>
                <c:pt idx="9">
                  <c:v>103.87845849802366</c:v>
                </c:pt>
                <c:pt idx="10">
                  <c:v>102.82485875706215</c:v>
                </c:pt>
                <c:pt idx="11">
                  <c:v>103.59281437125749</c:v>
                </c:pt>
                <c:pt idx="12">
                  <c:v>103.89971244870924</c:v>
                </c:pt>
                <c:pt idx="13">
                  <c:v>112.5</c:v>
                </c:pt>
              </c:numCache>
            </c:numRef>
          </c:val>
        </c:ser>
        <c:ser>
          <c:idx val="2"/>
          <c:order val="2"/>
          <c:tx>
            <c:strRef>
              <c:f>'Pelo a clavícula'!$A$31</c:f>
              <c:strCache>
                <c:ptCount val="1"/>
                <c:pt idx="0">
                  <c:v>Mínimo</c:v>
                </c:pt>
              </c:strCache>
            </c:strRef>
          </c:tx>
          <c:spPr>
            <a:ln w="28575">
              <a:noFill/>
            </a:ln>
          </c:spPr>
          <c:marker>
            <c:symbol val="none"/>
          </c:marker>
          <c:cat>
            <c:strRef>
              <c:f>'Pelo a clavícula'!$B$28:$O$28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'Pelo a clavícula'!$B$31:$O$31</c:f>
              <c:numCache>
                <c:formatCode>General</c:formatCode>
                <c:ptCount val="14"/>
                <c:pt idx="0">
                  <c:v>89.017341040462412</c:v>
                </c:pt>
                <c:pt idx="1">
                  <c:v>82.352941176470523</c:v>
                </c:pt>
                <c:pt idx="2">
                  <c:v>97.160883280757105</c:v>
                </c:pt>
                <c:pt idx="3">
                  <c:v>93.645484949832763</c:v>
                </c:pt>
                <c:pt idx="4">
                  <c:v>96.153846153846104</c:v>
                </c:pt>
                <c:pt idx="5">
                  <c:v>94.230769230769241</c:v>
                </c:pt>
                <c:pt idx="6">
                  <c:v>91.124260355029563</c:v>
                </c:pt>
                <c:pt idx="7">
                  <c:v>101.81818181818176</c:v>
                </c:pt>
                <c:pt idx="8">
                  <c:v>94.086021505376337</c:v>
                </c:pt>
                <c:pt idx="9">
                  <c:v>85.217391304347856</c:v>
                </c:pt>
                <c:pt idx="10">
                  <c:v>84.971098265895947</c:v>
                </c:pt>
                <c:pt idx="11">
                  <c:v>94.769230769230816</c:v>
                </c:pt>
                <c:pt idx="12">
                  <c:v>102.33918128654967</c:v>
                </c:pt>
                <c:pt idx="13">
                  <c:v>111.46496815286621</c:v>
                </c:pt>
              </c:numCache>
            </c:numRef>
          </c:val>
        </c:ser>
        <c:ser>
          <c:idx val="3"/>
          <c:order val="3"/>
          <c:tx>
            <c:strRef>
              <c:f>'Pelo a clavícula'!$A$32</c:f>
              <c:strCache>
                <c:ptCount val="1"/>
                <c:pt idx="0">
                  <c:v>Máximo</c:v>
                </c:pt>
              </c:strCache>
            </c:strRef>
          </c:tx>
          <c:spPr>
            <a:ln w="28575">
              <a:noFill/>
            </a:ln>
          </c:spPr>
          <c:marker>
            <c:symbol val="none"/>
          </c:marker>
          <c:cat>
            <c:strRef>
              <c:f>'Pelo a clavícula'!$B$28:$O$28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'Pelo a clavícula'!$B$32:$O$32</c:f>
              <c:numCache>
                <c:formatCode>General</c:formatCode>
                <c:ptCount val="14"/>
                <c:pt idx="0">
                  <c:v>127.27272727272724</c:v>
                </c:pt>
                <c:pt idx="1">
                  <c:v>136.47798742138363</c:v>
                </c:pt>
                <c:pt idx="2">
                  <c:v>152.17391304347822</c:v>
                </c:pt>
                <c:pt idx="3">
                  <c:v>150.32051282051282</c:v>
                </c:pt>
                <c:pt idx="4">
                  <c:v>133.33333333333337</c:v>
                </c:pt>
                <c:pt idx="5">
                  <c:v>156.02409638554221</c:v>
                </c:pt>
                <c:pt idx="6">
                  <c:v>126.90058479532166</c:v>
                </c:pt>
                <c:pt idx="7">
                  <c:v>140</c:v>
                </c:pt>
                <c:pt idx="8">
                  <c:v>152.87356321839073</c:v>
                </c:pt>
                <c:pt idx="9">
                  <c:v>127.27272727272724</c:v>
                </c:pt>
                <c:pt idx="10">
                  <c:v>153.757225433526</c:v>
                </c:pt>
                <c:pt idx="11">
                  <c:v>143.58974358974359</c:v>
                </c:pt>
                <c:pt idx="12">
                  <c:v>115.34090909090909</c:v>
                </c:pt>
                <c:pt idx="13">
                  <c:v>120.8333333333333</c:v>
                </c:pt>
              </c:numCache>
            </c:numRef>
          </c:val>
        </c:ser>
        <c:ser>
          <c:idx val="4"/>
          <c:order val="4"/>
          <c:tx>
            <c:strRef>
              <c:f>'Pelo a clavícula'!$A$33</c:f>
              <c:strCache>
                <c:ptCount val="1"/>
                <c:pt idx="0">
                  <c:v>Q3</c:v>
                </c:pt>
              </c:strCache>
            </c:strRef>
          </c:tx>
          <c:spPr>
            <a:ln w="28575">
              <a:noFill/>
            </a:ln>
          </c:spPr>
          <c:marker>
            <c:symbol val="none"/>
          </c:marker>
          <c:cat>
            <c:strRef>
              <c:f>'Pelo a clavícula'!$B$28:$O$28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'Pelo a clavícula'!$B$33:$O$33</c:f>
              <c:numCache>
                <c:formatCode>General</c:formatCode>
                <c:ptCount val="14"/>
                <c:pt idx="0">
                  <c:v>119.23603504928806</c:v>
                </c:pt>
                <c:pt idx="1">
                  <c:v>121.8495297805643</c:v>
                </c:pt>
                <c:pt idx="2">
                  <c:v>128.04878048780489</c:v>
                </c:pt>
                <c:pt idx="3">
                  <c:v>137.76660308652671</c:v>
                </c:pt>
                <c:pt idx="4">
                  <c:v>114.58054812834224</c:v>
                </c:pt>
                <c:pt idx="5">
                  <c:v>128.625</c:v>
                </c:pt>
                <c:pt idx="6">
                  <c:v>106.3153101332566</c:v>
                </c:pt>
                <c:pt idx="7">
                  <c:v>113.41897233201578</c:v>
                </c:pt>
                <c:pt idx="8">
                  <c:v>122.28915662650601</c:v>
                </c:pt>
                <c:pt idx="9">
                  <c:v>114.20043811610071</c:v>
                </c:pt>
                <c:pt idx="10">
                  <c:v>113.29479768786126</c:v>
                </c:pt>
                <c:pt idx="11">
                  <c:v>132.07926829268285</c:v>
                </c:pt>
                <c:pt idx="12">
                  <c:v>115.34090909090909</c:v>
                </c:pt>
                <c:pt idx="13">
                  <c:v>115.29411764705887</c:v>
                </c:pt>
              </c:numCache>
            </c:numRef>
          </c:val>
        </c:ser>
        <c:hiLowLines/>
        <c:upDownBars>
          <c:gapWidth val="150"/>
          <c:upBars>
            <c:spPr>
              <a:solidFill>
                <a:srgbClr val="FFFF00">
                  <a:alpha val="49000"/>
                </a:srgbClr>
              </a:solidFill>
            </c:spPr>
          </c:upBars>
          <c:downBars/>
        </c:upDownBars>
        <c:axId val="56637312"/>
        <c:axId val="56638848"/>
      </c:stockChart>
      <c:catAx>
        <c:axId val="56629888"/>
        <c:scaling>
          <c:orientation val="minMax"/>
        </c:scaling>
        <c:axPos val="b"/>
        <c:numFmt formatCode="General" sourceLinked="1"/>
        <c:tickLblPos val="nextTo"/>
        <c:crossAx val="56635776"/>
        <c:crosses val="autoZero"/>
        <c:auto val="1"/>
        <c:lblAlgn val="ctr"/>
        <c:lblOffset val="100"/>
      </c:catAx>
      <c:valAx>
        <c:axId val="56635776"/>
        <c:scaling>
          <c:orientation val="minMax"/>
          <c:max val="160"/>
          <c:min val="80"/>
        </c:scaling>
        <c:axPos val="l"/>
        <c:majorGridlines/>
        <c:numFmt formatCode="General" sourceLinked="1"/>
        <c:tickLblPos val="nextTo"/>
        <c:crossAx val="56629888"/>
        <c:crosses val="autoZero"/>
        <c:crossBetween val="between"/>
      </c:valAx>
      <c:catAx>
        <c:axId val="56637312"/>
        <c:scaling>
          <c:orientation val="minMax"/>
        </c:scaling>
        <c:delete val="1"/>
        <c:axPos val="b"/>
        <c:tickLblPos val="none"/>
        <c:crossAx val="56638848"/>
        <c:crosses val="autoZero"/>
        <c:auto val="1"/>
        <c:lblAlgn val="ctr"/>
        <c:lblOffset val="100"/>
      </c:catAx>
      <c:valAx>
        <c:axId val="56638848"/>
        <c:scaling>
          <c:orientation val="minMax"/>
          <c:max val="160"/>
          <c:min val="80"/>
        </c:scaling>
        <c:axPos val="r"/>
        <c:numFmt formatCode="General" sourceLinked="1"/>
        <c:tickLblPos val="nextTo"/>
        <c:crossAx val="56637312"/>
        <c:crosses val="max"/>
        <c:crossBetween val="between"/>
      </c:valAx>
    </c:plotArea>
    <c:legend>
      <c:legendPos val="r"/>
      <c:layout/>
    </c:legend>
    <c:plotVisOnly val="1"/>
    <c:dispBlanksAs val="gap"/>
  </c:chart>
  <c:externalData r:id="rId2"/>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'Codo a mano'!$A$29</c:f>
              <c:strCache>
                <c:ptCount val="1"/>
                <c:pt idx="0">
                  <c:v>Mediana</c:v>
                </c:pt>
              </c:strCache>
            </c:strRef>
          </c:tx>
          <c:spPr>
            <a:blipFill>
              <a:blip xmlns:r="http://schemas.openxmlformats.org/officeDocument/2006/relationships" r:embed="rId1"/>
              <a:stretch>
                <a:fillRect/>
              </a:stretch>
            </a:blipFill>
            <a:ln w="28575">
              <a:noFill/>
            </a:ln>
          </c:spPr>
          <c:pictureOptions>
            <c:pictureFormat val="stretch"/>
          </c:pictureOptions>
          <c:cat>
            <c:strRef>
              <c:f>'Codo a mano'!$B$28:$O$28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'Codo a mano'!$B$29:$O$29</c:f>
              <c:numCache>
                <c:formatCode>General</c:formatCode>
                <c:ptCount val="14"/>
                <c:pt idx="0">
                  <c:v>121.92927554373335</c:v>
                </c:pt>
                <c:pt idx="1">
                  <c:v>120.1298701298701</c:v>
                </c:pt>
                <c:pt idx="2">
                  <c:v>133.11938832772165</c:v>
                </c:pt>
                <c:pt idx="3">
                  <c:v>129.5954941116232</c:v>
                </c:pt>
                <c:pt idx="4">
                  <c:v>127.90854978354977</c:v>
                </c:pt>
                <c:pt idx="5">
                  <c:v>131.41025641025641</c:v>
                </c:pt>
                <c:pt idx="6">
                  <c:v>122.95081967213116</c:v>
                </c:pt>
                <c:pt idx="7">
                  <c:v>126.54320987654322</c:v>
                </c:pt>
                <c:pt idx="8">
                  <c:v>132.04287426838715</c:v>
                </c:pt>
                <c:pt idx="9">
                  <c:v>122.20593461265096</c:v>
                </c:pt>
                <c:pt idx="10">
                  <c:v>126.37065637065631</c:v>
                </c:pt>
                <c:pt idx="11">
                  <c:v>125</c:v>
                </c:pt>
                <c:pt idx="12">
                  <c:v>133.02046710195879</c:v>
                </c:pt>
                <c:pt idx="13">
                  <c:v>127.38853503184716</c:v>
                </c:pt>
              </c:numCache>
            </c:numRef>
          </c:val>
        </c:ser>
        <c:axId val="56680832"/>
        <c:axId val="56682368"/>
      </c:barChart>
      <c:stockChart>
        <c:ser>
          <c:idx val="1"/>
          <c:order val="1"/>
          <c:tx>
            <c:strRef>
              <c:f>'Codo a mano'!$A$30</c:f>
              <c:strCache>
                <c:ptCount val="1"/>
                <c:pt idx="0">
                  <c:v>Q1</c:v>
                </c:pt>
              </c:strCache>
            </c:strRef>
          </c:tx>
          <c:spPr>
            <a:ln w="28575">
              <a:noFill/>
            </a:ln>
          </c:spPr>
          <c:marker>
            <c:symbol val="none"/>
          </c:marker>
          <c:cat>
            <c:strRef>
              <c:f>'Codo a mano'!$B$28:$O$28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'Codo a mano'!$B$30:$O$30</c:f>
              <c:numCache>
                <c:formatCode>General</c:formatCode>
                <c:ptCount val="14"/>
                <c:pt idx="0">
                  <c:v>112.39471511147811</c:v>
                </c:pt>
                <c:pt idx="1">
                  <c:v>117.82974059188886</c:v>
                </c:pt>
                <c:pt idx="2">
                  <c:v>127.77410567640108</c:v>
                </c:pt>
                <c:pt idx="3">
                  <c:v>125.49227061658731</c:v>
                </c:pt>
                <c:pt idx="4">
                  <c:v>123.15258271140618</c:v>
                </c:pt>
                <c:pt idx="5">
                  <c:v>128.31534980856247</c:v>
                </c:pt>
                <c:pt idx="6">
                  <c:v>117.64705882352936</c:v>
                </c:pt>
                <c:pt idx="7">
                  <c:v>120.37037037037034</c:v>
                </c:pt>
                <c:pt idx="8">
                  <c:v>125.74201308365926</c:v>
                </c:pt>
                <c:pt idx="9">
                  <c:v>115.90593141797959</c:v>
                </c:pt>
                <c:pt idx="10">
                  <c:v>118.97970213788125</c:v>
                </c:pt>
                <c:pt idx="11">
                  <c:v>123.38064489928526</c:v>
                </c:pt>
                <c:pt idx="12">
                  <c:v>128.71311802232847</c:v>
                </c:pt>
                <c:pt idx="13">
                  <c:v>125.62499999999999</c:v>
                </c:pt>
              </c:numCache>
            </c:numRef>
          </c:val>
        </c:ser>
        <c:ser>
          <c:idx val="2"/>
          <c:order val="2"/>
          <c:tx>
            <c:strRef>
              <c:f>'Codo a mano'!$A$31</c:f>
              <c:strCache>
                <c:ptCount val="1"/>
                <c:pt idx="0">
                  <c:v>Mínimo</c:v>
                </c:pt>
              </c:strCache>
            </c:strRef>
          </c:tx>
          <c:spPr>
            <a:ln w="28575">
              <a:noFill/>
            </a:ln>
          </c:spPr>
          <c:marker>
            <c:symbol val="none"/>
          </c:marker>
          <c:cat>
            <c:strRef>
              <c:f>'Codo a mano'!$B$28:$O$28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'Codo a mano'!$B$31:$O$31</c:f>
              <c:numCache>
                <c:formatCode>General</c:formatCode>
                <c:ptCount val="14"/>
                <c:pt idx="0">
                  <c:v>102.94117647058823</c:v>
                </c:pt>
                <c:pt idx="1">
                  <c:v>51.724137931034491</c:v>
                </c:pt>
                <c:pt idx="2">
                  <c:v>106.70731707317074</c:v>
                </c:pt>
                <c:pt idx="3">
                  <c:v>115.85365853658533</c:v>
                </c:pt>
                <c:pt idx="4">
                  <c:v>69.364161849710996</c:v>
                </c:pt>
                <c:pt idx="5">
                  <c:v>96.685082872928092</c:v>
                </c:pt>
                <c:pt idx="6">
                  <c:v>108.3333333333333</c:v>
                </c:pt>
                <c:pt idx="7">
                  <c:v>111.80124223602479</c:v>
                </c:pt>
                <c:pt idx="8">
                  <c:v>113.09523809523809</c:v>
                </c:pt>
                <c:pt idx="9">
                  <c:v>84.967320261437948</c:v>
                </c:pt>
                <c:pt idx="10">
                  <c:v>69.182389937106876</c:v>
                </c:pt>
                <c:pt idx="11">
                  <c:v>113.84615384615384</c:v>
                </c:pt>
                <c:pt idx="12">
                  <c:v>122.8070175438596</c:v>
                </c:pt>
                <c:pt idx="13">
                  <c:v>113.09523809523809</c:v>
                </c:pt>
              </c:numCache>
            </c:numRef>
          </c:val>
        </c:ser>
        <c:ser>
          <c:idx val="3"/>
          <c:order val="3"/>
          <c:tx>
            <c:strRef>
              <c:f>'Codo a mano'!$A$32</c:f>
              <c:strCache>
                <c:ptCount val="1"/>
                <c:pt idx="0">
                  <c:v>Máximo</c:v>
                </c:pt>
              </c:strCache>
            </c:strRef>
          </c:tx>
          <c:spPr>
            <a:ln w="28575">
              <a:noFill/>
            </a:ln>
          </c:spPr>
          <c:marker>
            <c:symbol val="none"/>
          </c:marker>
          <c:cat>
            <c:strRef>
              <c:f>'Codo a mano'!$B$28:$O$28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'Codo a mano'!$B$32:$O$32</c:f>
              <c:numCache>
                <c:formatCode>General</c:formatCode>
                <c:ptCount val="14"/>
                <c:pt idx="0">
                  <c:v>133.13609467455615</c:v>
                </c:pt>
                <c:pt idx="1">
                  <c:v>135.22012578616352</c:v>
                </c:pt>
                <c:pt idx="2">
                  <c:v>155.84415584415575</c:v>
                </c:pt>
                <c:pt idx="3">
                  <c:v>149.0384615384616</c:v>
                </c:pt>
                <c:pt idx="4">
                  <c:v>147.05882352941177</c:v>
                </c:pt>
                <c:pt idx="5">
                  <c:v>153.125</c:v>
                </c:pt>
                <c:pt idx="6">
                  <c:v>143.7125748502994</c:v>
                </c:pt>
                <c:pt idx="7">
                  <c:v>136.09467455621302</c:v>
                </c:pt>
                <c:pt idx="8">
                  <c:v>141.56626506024088</c:v>
                </c:pt>
                <c:pt idx="9">
                  <c:v>134.61538461538458</c:v>
                </c:pt>
                <c:pt idx="10">
                  <c:v>140.44943820224717</c:v>
                </c:pt>
                <c:pt idx="11">
                  <c:v>134.22818791946315</c:v>
                </c:pt>
                <c:pt idx="12">
                  <c:v>136.36363636363643</c:v>
                </c:pt>
                <c:pt idx="13">
                  <c:v>135.29411764705878</c:v>
                </c:pt>
              </c:numCache>
            </c:numRef>
          </c:val>
        </c:ser>
        <c:ser>
          <c:idx val="4"/>
          <c:order val="4"/>
          <c:tx>
            <c:strRef>
              <c:f>'Codo a mano'!$A$33</c:f>
              <c:strCache>
                <c:ptCount val="1"/>
                <c:pt idx="0">
                  <c:v>Q3</c:v>
                </c:pt>
              </c:strCache>
            </c:strRef>
          </c:tx>
          <c:spPr>
            <a:ln w="28575">
              <a:noFill/>
            </a:ln>
          </c:spPr>
          <c:marker>
            <c:symbol val="none"/>
          </c:marker>
          <c:cat>
            <c:strRef>
              <c:f>'Codo a mano'!$B$28:$O$28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'Codo a mano'!$B$33:$O$33</c:f>
              <c:numCache>
                <c:formatCode>General</c:formatCode>
                <c:ptCount val="14"/>
                <c:pt idx="0">
                  <c:v>127.21893491124264</c:v>
                </c:pt>
                <c:pt idx="1">
                  <c:v>129.37898089171981</c:v>
                </c:pt>
                <c:pt idx="2">
                  <c:v>134.77524630541876</c:v>
                </c:pt>
                <c:pt idx="3">
                  <c:v>131.76472397670415</c:v>
                </c:pt>
                <c:pt idx="4">
                  <c:v>132.38143720441417</c:v>
                </c:pt>
                <c:pt idx="5">
                  <c:v>135.25574691403656</c:v>
                </c:pt>
                <c:pt idx="6">
                  <c:v>126.34408602150536</c:v>
                </c:pt>
                <c:pt idx="7">
                  <c:v>129.62962962962962</c:v>
                </c:pt>
                <c:pt idx="8">
                  <c:v>136.55844155844164</c:v>
                </c:pt>
                <c:pt idx="9">
                  <c:v>129.37125861938321</c:v>
                </c:pt>
                <c:pt idx="10">
                  <c:v>129.01412973667308</c:v>
                </c:pt>
                <c:pt idx="11">
                  <c:v>127.5750469043152</c:v>
                </c:pt>
                <c:pt idx="12">
                  <c:v>135.61024610748379</c:v>
                </c:pt>
                <c:pt idx="13">
                  <c:v>133.92857142857142</c:v>
                </c:pt>
              </c:numCache>
            </c:numRef>
          </c:val>
        </c:ser>
        <c:hiLowLines/>
        <c:upDownBars>
          <c:gapWidth val="150"/>
          <c:upBars>
            <c:spPr>
              <a:solidFill>
                <a:srgbClr val="FFFF00">
                  <a:alpha val="55000"/>
                </a:srgbClr>
              </a:solidFill>
            </c:spPr>
          </c:upBars>
          <c:downBars/>
        </c:upDownBars>
        <c:axId val="56683904"/>
        <c:axId val="56697984"/>
      </c:stockChart>
      <c:catAx>
        <c:axId val="56680832"/>
        <c:scaling>
          <c:orientation val="minMax"/>
        </c:scaling>
        <c:axPos val="b"/>
        <c:numFmt formatCode="General" sourceLinked="1"/>
        <c:tickLblPos val="nextTo"/>
        <c:crossAx val="56682368"/>
        <c:crosses val="autoZero"/>
        <c:auto val="1"/>
        <c:lblAlgn val="ctr"/>
        <c:lblOffset val="100"/>
      </c:catAx>
      <c:valAx>
        <c:axId val="56682368"/>
        <c:scaling>
          <c:orientation val="minMax"/>
          <c:max val="160"/>
          <c:min val="60"/>
        </c:scaling>
        <c:axPos val="l"/>
        <c:majorGridlines/>
        <c:numFmt formatCode="General" sourceLinked="1"/>
        <c:tickLblPos val="nextTo"/>
        <c:crossAx val="56680832"/>
        <c:crosses val="autoZero"/>
        <c:crossBetween val="between"/>
      </c:valAx>
      <c:catAx>
        <c:axId val="56683904"/>
        <c:scaling>
          <c:orientation val="minMax"/>
        </c:scaling>
        <c:delete val="1"/>
        <c:axPos val="b"/>
        <c:tickLblPos val="none"/>
        <c:crossAx val="56697984"/>
        <c:crosses val="autoZero"/>
        <c:auto val="1"/>
        <c:lblAlgn val="ctr"/>
        <c:lblOffset val="100"/>
      </c:catAx>
      <c:valAx>
        <c:axId val="56697984"/>
        <c:scaling>
          <c:orientation val="minMax"/>
          <c:max val="160"/>
          <c:min val="60"/>
        </c:scaling>
        <c:axPos val="r"/>
        <c:numFmt formatCode="General" sourceLinked="1"/>
        <c:tickLblPos val="nextTo"/>
        <c:crossAx val="56683904"/>
        <c:crosses val="max"/>
        <c:crossBetween val="between"/>
      </c:valAx>
    </c:plotArea>
    <c:legend>
      <c:legendPos val="r"/>
      <c:layout/>
    </c:legend>
    <c:plotVisOnly val="1"/>
    <c:dispBlanksAs val="gap"/>
  </c:chart>
  <c:externalData r:id="rId2"/>
</c:chartSpace>
</file>

<file path=ppt/charts/chart17.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Media!$A$29</c:f>
              <c:strCache>
                <c:ptCount val="1"/>
                <c:pt idx="0">
                  <c:v>Mediana</c:v>
                </c:pt>
              </c:strCache>
            </c:strRef>
          </c:tx>
          <c:spPr>
            <a:blipFill>
              <a:blip xmlns:r="http://schemas.openxmlformats.org/officeDocument/2006/relationships" r:embed="rId1"/>
              <a:stretch>
                <a:fillRect/>
              </a:stretch>
            </a:blipFill>
            <a:ln w="28575">
              <a:noFill/>
            </a:ln>
          </c:spPr>
          <c:pictureOptions>
            <c:pictureFormat val="stretch"/>
          </c:pictureOptions>
          <c:cat>
            <c:strRef>
              <c:f>Media!$B$28:$O$28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Media!$B$29:$O$29</c:f>
              <c:numCache>
                <c:formatCode>General</c:formatCode>
                <c:ptCount val="14"/>
                <c:pt idx="0">
                  <c:v>100.56943474585614</c:v>
                </c:pt>
                <c:pt idx="1">
                  <c:v>100.13763763763764</c:v>
                </c:pt>
                <c:pt idx="2">
                  <c:v>104.38262195121952</c:v>
                </c:pt>
                <c:pt idx="3">
                  <c:v>108.26393741750135</c:v>
                </c:pt>
                <c:pt idx="4">
                  <c:v>103.88947920208543</c:v>
                </c:pt>
                <c:pt idx="5">
                  <c:v>99.317738791422954</c:v>
                </c:pt>
                <c:pt idx="6">
                  <c:v>105.25147928994085</c:v>
                </c:pt>
                <c:pt idx="7">
                  <c:v>103.52272727272724</c:v>
                </c:pt>
                <c:pt idx="8">
                  <c:v>104.96593506337283</c:v>
                </c:pt>
                <c:pt idx="9">
                  <c:v>102.72727272727273</c:v>
                </c:pt>
                <c:pt idx="10">
                  <c:v>101.61424625098658</c:v>
                </c:pt>
                <c:pt idx="11">
                  <c:v>104.31207205104261</c:v>
                </c:pt>
                <c:pt idx="12">
                  <c:v>106.71306679735957</c:v>
                </c:pt>
                <c:pt idx="13">
                  <c:v>109.3880208333333</c:v>
                </c:pt>
              </c:numCache>
            </c:numRef>
          </c:val>
        </c:ser>
        <c:axId val="56756480"/>
        <c:axId val="56778752"/>
      </c:barChart>
      <c:stockChart>
        <c:ser>
          <c:idx val="1"/>
          <c:order val="1"/>
          <c:tx>
            <c:strRef>
              <c:f>Media!$A$30</c:f>
              <c:strCache>
                <c:ptCount val="1"/>
                <c:pt idx="0">
                  <c:v>Q1</c:v>
                </c:pt>
              </c:strCache>
            </c:strRef>
          </c:tx>
          <c:spPr>
            <a:ln w="28575">
              <a:noFill/>
            </a:ln>
          </c:spPr>
          <c:marker>
            <c:symbol val="none"/>
          </c:marker>
          <c:cat>
            <c:strRef>
              <c:f>Media!$B$28:$O$28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Media!$B$30:$O$30</c:f>
              <c:numCache>
                <c:formatCode>General</c:formatCode>
                <c:ptCount val="14"/>
                <c:pt idx="0">
                  <c:v>99.771076542370338</c:v>
                </c:pt>
                <c:pt idx="1">
                  <c:v>97.601377882487256</c:v>
                </c:pt>
                <c:pt idx="2">
                  <c:v>100.78786702428009</c:v>
                </c:pt>
                <c:pt idx="3">
                  <c:v>104.92941337719299</c:v>
                </c:pt>
                <c:pt idx="4">
                  <c:v>98.908763124272326</c:v>
                </c:pt>
                <c:pt idx="5">
                  <c:v>96.652693089430898</c:v>
                </c:pt>
                <c:pt idx="6">
                  <c:v>103.19200779727095</c:v>
                </c:pt>
                <c:pt idx="7">
                  <c:v>99.051896207584775</c:v>
                </c:pt>
                <c:pt idx="8">
                  <c:v>101.8558072962571</c:v>
                </c:pt>
                <c:pt idx="9">
                  <c:v>99.159201292061667</c:v>
                </c:pt>
                <c:pt idx="10">
                  <c:v>99.045723706066042</c:v>
                </c:pt>
                <c:pt idx="11">
                  <c:v>102.53572691615223</c:v>
                </c:pt>
                <c:pt idx="12">
                  <c:v>103.25575102581502</c:v>
                </c:pt>
                <c:pt idx="13">
                  <c:v>108.32093253968246</c:v>
                </c:pt>
              </c:numCache>
            </c:numRef>
          </c:val>
        </c:ser>
        <c:ser>
          <c:idx val="2"/>
          <c:order val="2"/>
          <c:tx>
            <c:strRef>
              <c:f>Media!$A$31</c:f>
              <c:strCache>
                <c:ptCount val="1"/>
                <c:pt idx="0">
                  <c:v>Mínimo</c:v>
                </c:pt>
              </c:strCache>
            </c:strRef>
          </c:tx>
          <c:spPr>
            <a:ln w="28575">
              <a:noFill/>
            </a:ln>
          </c:spPr>
          <c:marker>
            <c:symbol val="none"/>
          </c:marker>
          <c:cat>
            <c:strRef>
              <c:f>Media!$B$28:$O$28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Media!$B$31:$O$31</c:f>
              <c:numCache>
                <c:formatCode>General</c:formatCode>
                <c:ptCount val="14"/>
                <c:pt idx="0">
                  <c:v>95.697731755424016</c:v>
                </c:pt>
                <c:pt idx="1">
                  <c:v>95.208333333333314</c:v>
                </c:pt>
                <c:pt idx="2">
                  <c:v>96.954113924050674</c:v>
                </c:pt>
                <c:pt idx="3">
                  <c:v>88.086327345309371</c:v>
                </c:pt>
                <c:pt idx="4">
                  <c:v>95.364010989011021</c:v>
                </c:pt>
                <c:pt idx="5">
                  <c:v>87.557550644567243</c:v>
                </c:pt>
                <c:pt idx="6">
                  <c:v>90.305397727272705</c:v>
                </c:pt>
                <c:pt idx="7">
                  <c:v>96.412037037037038</c:v>
                </c:pt>
                <c:pt idx="8">
                  <c:v>91.530257936507908</c:v>
                </c:pt>
                <c:pt idx="9">
                  <c:v>93.412813102119472</c:v>
                </c:pt>
                <c:pt idx="10">
                  <c:v>70.414046121593302</c:v>
                </c:pt>
                <c:pt idx="11">
                  <c:v>99.57692307692308</c:v>
                </c:pt>
                <c:pt idx="12">
                  <c:v>101.4732965009208</c:v>
                </c:pt>
                <c:pt idx="13">
                  <c:v>107.93524416135882</c:v>
                </c:pt>
              </c:numCache>
            </c:numRef>
          </c:val>
        </c:ser>
        <c:ser>
          <c:idx val="3"/>
          <c:order val="3"/>
          <c:tx>
            <c:strRef>
              <c:f>Media!$A$32</c:f>
              <c:strCache>
                <c:ptCount val="1"/>
                <c:pt idx="0">
                  <c:v>Máximo</c:v>
                </c:pt>
              </c:strCache>
            </c:strRef>
          </c:tx>
          <c:spPr>
            <a:ln w="28575">
              <a:noFill/>
            </a:ln>
          </c:spPr>
          <c:marker>
            <c:symbol val="none"/>
          </c:marker>
          <c:cat>
            <c:strRef>
              <c:f>Media!$B$28:$O$28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Media!$B$32:$O$32</c:f>
              <c:numCache>
                <c:formatCode>General</c:formatCode>
                <c:ptCount val="14"/>
                <c:pt idx="0">
                  <c:v>110.21374458874459</c:v>
                </c:pt>
                <c:pt idx="1">
                  <c:v>108.21158008658008</c:v>
                </c:pt>
                <c:pt idx="2">
                  <c:v>115.09176587301586</c:v>
                </c:pt>
                <c:pt idx="3">
                  <c:v>122.61163032191072</c:v>
                </c:pt>
                <c:pt idx="4">
                  <c:v>115.6314699792961</c:v>
                </c:pt>
                <c:pt idx="5">
                  <c:v>115.1881720430107</c:v>
                </c:pt>
                <c:pt idx="6">
                  <c:v>111.57034050179209</c:v>
                </c:pt>
                <c:pt idx="7">
                  <c:v>113.87578616352194</c:v>
                </c:pt>
                <c:pt idx="8">
                  <c:v>113.42871485943775</c:v>
                </c:pt>
                <c:pt idx="9">
                  <c:v>112.72702991452991</c:v>
                </c:pt>
                <c:pt idx="10">
                  <c:v>114.94460500963393</c:v>
                </c:pt>
                <c:pt idx="11">
                  <c:v>115.98462301587307</c:v>
                </c:pt>
                <c:pt idx="12">
                  <c:v>112.10937499999999</c:v>
                </c:pt>
                <c:pt idx="13">
                  <c:v>114.09970238095235</c:v>
                </c:pt>
              </c:numCache>
            </c:numRef>
          </c:val>
        </c:ser>
        <c:ser>
          <c:idx val="4"/>
          <c:order val="4"/>
          <c:tx>
            <c:strRef>
              <c:f>Media!$A$33</c:f>
              <c:strCache>
                <c:ptCount val="1"/>
                <c:pt idx="0">
                  <c:v>Q3</c:v>
                </c:pt>
              </c:strCache>
            </c:strRef>
          </c:tx>
          <c:spPr>
            <a:ln w="28575">
              <a:noFill/>
            </a:ln>
          </c:spPr>
          <c:marker>
            <c:symbol val="none"/>
          </c:marker>
          <c:cat>
            <c:strRef>
              <c:f>Media!$B$28:$O$28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Media!$B$33:$O$33</c:f>
              <c:numCache>
                <c:formatCode>General</c:formatCode>
                <c:ptCount val="14"/>
                <c:pt idx="0">
                  <c:v>102.24072128851545</c:v>
                </c:pt>
                <c:pt idx="1">
                  <c:v>102.7939392468944</c:v>
                </c:pt>
                <c:pt idx="2">
                  <c:v>110.20622876436737</c:v>
                </c:pt>
                <c:pt idx="3">
                  <c:v>111.41312893081765</c:v>
                </c:pt>
                <c:pt idx="4">
                  <c:v>107.61035839160836</c:v>
                </c:pt>
                <c:pt idx="5">
                  <c:v>106.43668300653596</c:v>
                </c:pt>
                <c:pt idx="6">
                  <c:v>107.75735294117649</c:v>
                </c:pt>
                <c:pt idx="7">
                  <c:v>106.92829457364341</c:v>
                </c:pt>
                <c:pt idx="8">
                  <c:v>109.2531049649895</c:v>
                </c:pt>
                <c:pt idx="9">
                  <c:v>104.69817973818347</c:v>
                </c:pt>
                <c:pt idx="10">
                  <c:v>107.62733877061565</c:v>
                </c:pt>
                <c:pt idx="11">
                  <c:v>108.1674303045947</c:v>
                </c:pt>
                <c:pt idx="12">
                  <c:v>110.2095170454545</c:v>
                </c:pt>
                <c:pt idx="13">
                  <c:v>110.83333333333333</c:v>
                </c:pt>
              </c:numCache>
            </c:numRef>
          </c:val>
        </c:ser>
        <c:hiLowLines/>
        <c:upDownBars>
          <c:gapWidth val="150"/>
          <c:upBars>
            <c:spPr>
              <a:solidFill>
                <a:srgbClr val="FFFF00">
                  <a:alpha val="48000"/>
                </a:srgbClr>
              </a:solidFill>
            </c:spPr>
          </c:upBars>
          <c:downBars/>
        </c:upDownBars>
        <c:axId val="56780288"/>
        <c:axId val="56781824"/>
      </c:stockChart>
      <c:catAx>
        <c:axId val="56756480"/>
        <c:scaling>
          <c:orientation val="minMax"/>
        </c:scaling>
        <c:axPos val="b"/>
        <c:numFmt formatCode="General" sourceLinked="1"/>
        <c:tickLblPos val="nextTo"/>
        <c:crossAx val="56778752"/>
        <c:crosses val="autoZero"/>
        <c:auto val="1"/>
        <c:lblAlgn val="ctr"/>
        <c:lblOffset val="100"/>
      </c:catAx>
      <c:valAx>
        <c:axId val="56778752"/>
        <c:scaling>
          <c:orientation val="minMax"/>
          <c:max val="140"/>
          <c:min val="60"/>
        </c:scaling>
        <c:axPos val="l"/>
        <c:majorGridlines/>
        <c:numFmt formatCode="General" sourceLinked="1"/>
        <c:tickLblPos val="nextTo"/>
        <c:crossAx val="56756480"/>
        <c:crosses val="autoZero"/>
        <c:crossBetween val="between"/>
      </c:valAx>
      <c:catAx>
        <c:axId val="56780288"/>
        <c:scaling>
          <c:orientation val="minMax"/>
        </c:scaling>
        <c:delete val="1"/>
        <c:axPos val="b"/>
        <c:tickLblPos val="none"/>
        <c:crossAx val="56781824"/>
        <c:crosses val="autoZero"/>
        <c:auto val="1"/>
        <c:lblAlgn val="ctr"/>
        <c:lblOffset val="100"/>
      </c:catAx>
      <c:valAx>
        <c:axId val="56781824"/>
        <c:scaling>
          <c:orientation val="minMax"/>
          <c:max val="140"/>
          <c:min val="60"/>
        </c:scaling>
        <c:axPos val="r"/>
        <c:numFmt formatCode="General" sourceLinked="1"/>
        <c:tickLblPos val="nextTo"/>
        <c:crossAx val="56780288"/>
        <c:crosses val="max"/>
        <c:crossBetween val="between"/>
      </c:valAx>
    </c:plotArea>
    <c:legend>
      <c:legendPos val="r"/>
      <c:layout/>
    </c:legend>
    <c:plotVisOnly val="1"/>
    <c:dispBlanksAs val="gap"/>
  </c:chart>
  <c:externalData r:id="rId2"/>
</c:chartSpace>
</file>

<file path=ppt/charts/chart18.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Altura!$A$29</c:f>
              <c:strCache>
                <c:ptCount val="1"/>
                <c:pt idx="0">
                  <c:v>Mediana</c:v>
                </c:pt>
              </c:strCache>
            </c:strRef>
          </c:tx>
          <c:spPr>
            <a:blipFill>
              <a:blip xmlns:r="http://schemas.openxmlformats.org/officeDocument/2006/relationships" r:embed="rId1"/>
              <a:stretch>
                <a:fillRect/>
              </a:stretch>
            </a:blipFill>
            <a:ln w="28575">
              <a:noFill/>
            </a:ln>
          </c:spPr>
          <c:pictureOptions>
            <c:pictureFormat val="stretch"/>
          </c:pictureOptions>
          <c:cat>
            <c:strRef>
              <c:f>Altura!$B$28:$O$28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Altura!$B$29:$O$29</c:f>
              <c:numCache>
                <c:formatCode>General</c:formatCode>
                <c:ptCount val="14"/>
                <c:pt idx="0">
                  <c:v>167.5</c:v>
                </c:pt>
                <c:pt idx="1">
                  <c:v>160</c:v>
                </c:pt>
                <c:pt idx="2">
                  <c:v>164</c:v>
                </c:pt>
                <c:pt idx="3">
                  <c:v>158.5</c:v>
                </c:pt>
                <c:pt idx="4">
                  <c:v>173</c:v>
                </c:pt>
                <c:pt idx="5">
                  <c:v>164</c:v>
                </c:pt>
                <c:pt idx="6">
                  <c:v>172</c:v>
                </c:pt>
                <c:pt idx="7">
                  <c:v>162</c:v>
                </c:pt>
                <c:pt idx="8">
                  <c:v>174.5</c:v>
                </c:pt>
                <c:pt idx="9">
                  <c:v>165.5</c:v>
                </c:pt>
                <c:pt idx="10">
                  <c:v>176</c:v>
                </c:pt>
                <c:pt idx="11">
                  <c:v>162.5</c:v>
                </c:pt>
                <c:pt idx="12">
                  <c:v>176</c:v>
                </c:pt>
                <c:pt idx="13">
                  <c:v>168</c:v>
                </c:pt>
              </c:numCache>
            </c:numRef>
          </c:val>
        </c:ser>
        <c:axId val="56819712"/>
        <c:axId val="56821248"/>
      </c:barChart>
      <c:stockChart>
        <c:ser>
          <c:idx val="1"/>
          <c:order val="1"/>
          <c:tx>
            <c:strRef>
              <c:f>Altura!$A$30</c:f>
              <c:strCache>
                <c:ptCount val="1"/>
                <c:pt idx="0">
                  <c:v>Q1</c:v>
                </c:pt>
              </c:strCache>
            </c:strRef>
          </c:tx>
          <c:spPr>
            <a:ln w="28575">
              <a:noFill/>
            </a:ln>
          </c:spPr>
          <c:marker>
            <c:symbol val="none"/>
          </c:marker>
          <c:cat>
            <c:strRef>
              <c:f>Altura!$B$28:$O$28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Altura!$B$30:$O$30</c:f>
              <c:numCache>
                <c:formatCode>General</c:formatCode>
                <c:ptCount val="14"/>
                <c:pt idx="0">
                  <c:v>156.25</c:v>
                </c:pt>
                <c:pt idx="1">
                  <c:v>158</c:v>
                </c:pt>
                <c:pt idx="2">
                  <c:v>159.5</c:v>
                </c:pt>
                <c:pt idx="3">
                  <c:v>155.75</c:v>
                </c:pt>
                <c:pt idx="4">
                  <c:v>168.5</c:v>
                </c:pt>
                <c:pt idx="5">
                  <c:v>157</c:v>
                </c:pt>
                <c:pt idx="6">
                  <c:v>170</c:v>
                </c:pt>
                <c:pt idx="7">
                  <c:v>159</c:v>
                </c:pt>
                <c:pt idx="8">
                  <c:v>167.75</c:v>
                </c:pt>
                <c:pt idx="9">
                  <c:v>159.25</c:v>
                </c:pt>
                <c:pt idx="10">
                  <c:v>173</c:v>
                </c:pt>
                <c:pt idx="11">
                  <c:v>157</c:v>
                </c:pt>
                <c:pt idx="12">
                  <c:v>174.75</c:v>
                </c:pt>
                <c:pt idx="13">
                  <c:v>160</c:v>
                </c:pt>
              </c:numCache>
            </c:numRef>
          </c:val>
        </c:ser>
        <c:ser>
          <c:idx val="2"/>
          <c:order val="2"/>
          <c:tx>
            <c:strRef>
              <c:f>Altura!$A$31</c:f>
              <c:strCache>
                <c:ptCount val="1"/>
                <c:pt idx="0">
                  <c:v>Mínimo</c:v>
                </c:pt>
              </c:strCache>
            </c:strRef>
          </c:tx>
          <c:spPr>
            <a:ln w="28575">
              <a:noFill/>
            </a:ln>
          </c:spPr>
          <c:marker>
            <c:symbol val="none"/>
          </c:marker>
          <c:cat>
            <c:strRef>
              <c:f>Altura!$B$28:$O$28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Altura!$B$31:$O$31</c:f>
              <c:numCache>
                <c:formatCode>General</c:formatCode>
                <c:ptCount val="14"/>
                <c:pt idx="0">
                  <c:v>153</c:v>
                </c:pt>
                <c:pt idx="1">
                  <c:v>145</c:v>
                </c:pt>
                <c:pt idx="2">
                  <c:v>154</c:v>
                </c:pt>
                <c:pt idx="3">
                  <c:v>146</c:v>
                </c:pt>
                <c:pt idx="4">
                  <c:v>156</c:v>
                </c:pt>
                <c:pt idx="5">
                  <c:v>150</c:v>
                </c:pt>
                <c:pt idx="6">
                  <c:v>167</c:v>
                </c:pt>
                <c:pt idx="7">
                  <c:v>144</c:v>
                </c:pt>
                <c:pt idx="8">
                  <c:v>163</c:v>
                </c:pt>
                <c:pt idx="9">
                  <c:v>153</c:v>
                </c:pt>
                <c:pt idx="10">
                  <c:v>159</c:v>
                </c:pt>
                <c:pt idx="11">
                  <c:v>149</c:v>
                </c:pt>
                <c:pt idx="12">
                  <c:v>171</c:v>
                </c:pt>
                <c:pt idx="13">
                  <c:v>157</c:v>
                </c:pt>
              </c:numCache>
            </c:numRef>
          </c:val>
        </c:ser>
        <c:ser>
          <c:idx val="3"/>
          <c:order val="3"/>
          <c:tx>
            <c:strRef>
              <c:f>Altura!$A$32</c:f>
              <c:strCache>
                <c:ptCount val="1"/>
                <c:pt idx="0">
                  <c:v>Máximo</c:v>
                </c:pt>
              </c:strCache>
            </c:strRef>
          </c:tx>
          <c:spPr>
            <a:ln w="28575">
              <a:noFill/>
            </a:ln>
          </c:spPr>
          <c:marker>
            <c:symbol val="none"/>
          </c:marker>
          <c:cat>
            <c:strRef>
              <c:f>Altura!$B$28:$O$28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Altura!$B$32:$O$32</c:f>
              <c:numCache>
                <c:formatCode>General</c:formatCode>
                <c:ptCount val="14"/>
                <c:pt idx="0">
                  <c:v>175</c:v>
                </c:pt>
                <c:pt idx="1">
                  <c:v>170</c:v>
                </c:pt>
                <c:pt idx="2">
                  <c:v>178</c:v>
                </c:pt>
                <c:pt idx="3">
                  <c:v>167</c:v>
                </c:pt>
                <c:pt idx="4">
                  <c:v>187</c:v>
                </c:pt>
                <c:pt idx="5">
                  <c:v>181</c:v>
                </c:pt>
                <c:pt idx="6">
                  <c:v>186</c:v>
                </c:pt>
                <c:pt idx="7">
                  <c:v>172</c:v>
                </c:pt>
                <c:pt idx="8">
                  <c:v>187</c:v>
                </c:pt>
                <c:pt idx="9">
                  <c:v>176</c:v>
                </c:pt>
                <c:pt idx="10">
                  <c:v>189</c:v>
                </c:pt>
                <c:pt idx="11">
                  <c:v>175</c:v>
                </c:pt>
                <c:pt idx="12">
                  <c:v>181</c:v>
                </c:pt>
                <c:pt idx="13">
                  <c:v>170</c:v>
                </c:pt>
              </c:numCache>
            </c:numRef>
          </c:val>
        </c:ser>
        <c:ser>
          <c:idx val="4"/>
          <c:order val="4"/>
          <c:tx>
            <c:strRef>
              <c:f>Altura!$A$33</c:f>
              <c:strCache>
                <c:ptCount val="1"/>
                <c:pt idx="0">
                  <c:v>Q3</c:v>
                </c:pt>
              </c:strCache>
            </c:strRef>
          </c:tx>
          <c:spPr>
            <a:ln w="28575">
              <a:noFill/>
            </a:ln>
          </c:spPr>
          <c:marker>
            <c:symbol val="none"/>
          </c:marker>
          <c:cat>
            <c:strRef>
              <c:f>Altura!$B$28:$O$28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Altura!$B$33:$O$33</c:f>
              <c:numCache>
                <c:formatCode>General</c:formatCode>
                <c:ptCount val="14"/>
                <c:pt idx="0">
                  <c:v>169.25</c:v>
                </c:pt>
                <c:pt idx="1">
                  <c:v>163.75</c:v>
                </c:pt>
                <c:pt idx="2">
                  <c:v>169</c:v>
                </c:pt>
                <c:pt idx="3">
                  <c:v>160.125</c:v>
                </c:pt>
                <c:pt idx="4">
                  <c:v>176</c:v>
                </c:pt>
                <c:pt idx="5">
                  <c:v>167.5</c:v>
                </c:pt>
                <c:pt idx="6">
                  <c:v>180</c:v>
                </c:pt>
                <c:pt idx="7">
                  <c:v>165</c:v>
                </c:pt>
                <c:pt idx="8">
                  <c:v>183.75</c:v>
                </c:pt>
                <c:pt idx="9">
                  <c:v>170.25</c:v>
                </c:pt>
                <c:pt idx="10">
                  <c:v>181.75</c:v>
                </c:pt>
                <c:pt idx="11">
                  <c:v>166.25</c:v>
                </c:pt>
                <c:pt idx="12">
                  <c:v>177.25</c:v>
                </c:pt>
                <c:pt idx="13">
                  <c:v>168</c:v>
                </c:pt>
              </c:numCache>
            </c:numRef>
          </c:val>
        </c:ser>
        <c:hiLowLines/>
        <c:upDownBars>
          <c:gapWidth val="150"/>
          <c:upBars>
            <c:spPr>
              <a:solidFill>
                <a:srgbClr val="FFFF00">
                  <a:alpha val="54000"/>
                </a:srgbClr>
              </a:solidFill>
            </c:spPr>
          </c:upBars>
          <c:downBars/>
        </c:upDownBars>
        <c:axId val="56822784"/>
        <c:axId val="56824576"/>
      </c:stockChart>
      <c:catAx>
        <c:axId val="56819712"/>
        <c:scaling>
          <c:orientation val="minMax"/>
        </c:scaling>
        <c:axPos val="b"/>
        <c:numFmt formatCode="General" sourceLinked="1"/>
        <c:tickLblPos val="nextTo"/>
        <c:crossAx val="56821248"/>
        <c:crosses val="autoZero"/>
        <c:auto val="1"/>
        <c:lblAlgn val="ctr"/>
        <c:lblOffset val="100"/>
      </c:catAx>
      <c:valAx>
        <c:axId val="56821248"/>
        <c:scaling>
          <c:orientation val="minMax"/>
          <c:max val="200"/>
          <c:min val="140"/>
        </c:scaling>
        <c:axPos val="l"/>
        <c:majorGridlines/>
        <c:numFmt formatCode="General" sourceLinked="1"/>
        <c:tickLblPos val="nextTo"/>
        <c:crossAx val="56819712"/>
        <c:crosses val="autoZero"/>
        <c:crossBetween val="between"/>
      </c:valAx>
      <c:catAx>
        <c:axId val="56822784"/>
        <c:scaling>
          <c:orientation val="minMax"/>
        </c:scaling>
        <c:delete val="1"/>
        <c:axPos val="b"/>
        <c:tickLblPos val="none"/>
        <c:crossAx val="56824576"/>
        <c:crosses val="autoZero"/>
        <c:auto val="1"/>
        <c:lblAlgn val="ctr"/>
        <c:lblOffset val="100"/>
      </c:catAx>
      <c:valAx>
        <c:axId val="56824576"/>
        <c:scaling>
          <c:orientation val="minMax"/>
          <c:min val="140"/>
        </c:scaling>
        <c:axPos val="r"/>
        <c:numFmt formatCode="General" sourceLinked="1"/>
        <c:tickLblPos val="nextTo"/>
        <c:crossAx val="56822784"/>
        <c:crosses val="max"/>
        <c:crossBetween val="between"/>
      </c:valAx>
    </c:plotArea>
    <c:legend>
      <c:legendPos val="r"/>
      <c:layout/>
    </c:legend>
    <c:plotVisOnly val="1"/>
    <c:dispBlanksAs val="gap"/>
  </c:chart>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Palma!$A$29</c:f>
              <c:strCache>
                <c:ptCount val="1"/>
                <c:pt idx="0">
                  <c:v>Mediana</c:v>
                </c:pt>
              </c:strCache>
            </c:strRef>
          </c:tx>
          <c:spPr>
            <a:blipFill>
              <a:blip xmlns:r="http://schemas.openxmlformats.org/officeDocument/2006/relationships" r:embed="rId1"/>
              <a:stretch>
                <a:fillRect/>
              </a:stretch>
            </a:blipFill>
            <a:ln w="28575">
              <a:noFill/>
            </a:ln>
          </c:spPr>
          <c:pictureOptions>
            <c:pictureFormat val="stretch"/>
          </c:pictureOptions>
          <c:cat>
            <c:strRef>
              <c:f>Palma!$B$28:$O$28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Palma!$B$29:$O$29</c:f>
              <c:numCache>
                <c:formatCode>General</c:formatCode>
                <c:ptCount val="14"/>
                <c:pt idx="0">
                  <c:v>99.408284023668642</c:v>
                </c:pt>
                <c:pt idx="1">
                  <c:v>112.94117647058823</c:v>
                </c:pt>
                <c:pt idx="2">
                  <c:v>122.51013317892298</c:v>
                </c:pt>
                <c:pt idx="3">
                  <c:v>112.95546558704453</c:v>
                </c:pt>
                <c:pt idx="4">
                  <c:v>115.81124757595346</c:v>
                </c:pt>
                <c:pt idx="5">
                  <c:v>103.06748466257669</c:v>
                </c:pt>
                <c:pt idx="6">
                  <c:v>139.53488372093014</c:v>
                </c:pt>
                <c:pt idx="7">
                  <c:v>119.25465838509319</c:v>
                </c:pt>
                <c:pt idx="8">
                  <c:v>126.24008851189375</c:v>
                </c:pt>
                <c:pt idx="9">
                  <c:v>115.14475813702563</c:v>
                </c:pt>
                <c:pt idx="10">
                  <c:v>128.12628255722186</c:v>
                </c:pt>
                <c:pt idx="11">
                  <c:v>128.71524448705657</c:v>
                </c:pt>
                <c:pt idx="12">
                  <c:v>124.53540934203915</c:v>
                </c:pt>
                <c:pt idx="13">
                  <c:v>135.71428571428558</c:v>
                </c:pt>
              </c:numCache>
            </c:numRef>
          </c:val>
        </c:ser>
        <c:axId val="55483392"/>
        <c:axId val="55501568"/>
      </c:barChart>
      <c:stockChart>
        <c:ser>
          <c:idx val="1"/>
          <c:order val="1"/>
          <c:tx>
            <c:strRef>
              <c:f>Palma!$A$30</c:f>
              <c:strCache>
                <c:ptCount val="1"/>
                <c:pt idx="0">
                  <c:v>Q1</c:v>
                </c:pt>
              </c:strCache>
            </c:strRef>
          </c:tx>
          <c:spPr>
            <a:ln w="28575">
              <a:noFill/>
            </a:ln>
          </c:spPr>
          <c:marker>
            <c:symbol val="none"/>
          </c:marker>
          <c:cat>
            <c:strRef>
              <c:f>Palma!$B$28:$O$28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Palma!$B$30:$O$30</c:f>
              <c:numCache>
                <c:formatCode>General</c:formatCode>
                <c:ptCount val="14"/>
                <c:pt idx="0">
                  <c:v>95.529411764705884</c:v>
                </c:pt>
                <c:pt idx="1">
                  <c:v>104.67391304347825</c:v>
                </c:pt>
                <c:pt idx="2">
                  <c:v>117.07317073170734</c:v>
                </c:pt>
                <c:pt idx="3">
                  <c:v>105.66037735849045</c:v>
                </c:pt>
                <c:pt idx="4">
                  <c:v>108.51489550911523</c:v>
                </c:pt>
                <c:pt idx="5">
                  <c:v>90.056285178236408</c:v>
                </c:pt>
                <c:pt idx="6">
                  <c:v>118.0327868852459</c:v>
                </c:pt>
                <c:pt idx="7">
                  <c:v>110.42944785276063</c:v>
                </c:pt>
                <c:pt idx="8">
                  <c:v>117.31631170597512</c:v>
                </c:pt>
                <c:pt idx="9">
                  <c:v>103.47207009857608</c:v>
                </c:pt>
                <c:pt idx="10">
                  <c:v>111.88867961291157</c:v>
                </c:pt>
                <c:pt idx="11">
                  <c:v>112.43319838056681</c:v>
                </c:pt>
                <c:pt idx="12">
                  <c:v>112.60056217892794</c:v>
                </c:pt>
                <c:pt idx="13">
                  <c:v>135</c:v>
                </c:pt>
              </c:numCache>
            </c:numRef>
          </c:val>
        </c:ser>
        <c:ser>
          <c:idx val="2"/>
          <c:order val="2"/>
          <c:tx>
            <c:strRef>
              <c:f>Palma!$A$31</c:f>
              <c:strCache>
                <c:ptCount val="1"/>
                <c:pt idx="0">
                  <c:v>Mínimo</c:v>
                </c:pt>
              </c:strCache>
            </c:strRef>
          </c:tx>
          <c:spPr>
            <a:ln w="28575">
              <a:noFill/>
            </a:ln>
          </c:spPr>
          <c:marker>
            <c:symbol val="none"/>
          </c:marker>
          <c:cat>
            <c:strRef>
              <c:f>Palma!$B$28:$O$28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Palma!$B$31:$O$31</c:f>
              <c:numCache>
                <c:formatCode>General</c:formatCode>
                <c:ptCount val="14"/>
                <c:pt idx="0">
                  <c:v>89.440993788819966</c:v>
                </c:pt>
                <c:pt idx="1">
                  <c:v>100.59880239520955</c:v>
                </c:pt>
                <c:pt idx="2">
                  <c:v>89.440993788819966</c:v>
                </c:pt>
                <c:pt idx="3">
                  <c:v>76.190476190476105</c:v>
                </c:pt>
                <c:pt idx="4">
                  <c:v>95.454545454545467</c:v>
                </c:pt>
                <c:pt idx="5">
                  <c:v>45</c:v>
                </c:pt>
                <c:pt idx="6">
                  <c:v>84.210526315789451</c:v>
                </c:pt>
                <c:pt idx="7">
                  <c:v>44.4444444444444</c:v>
                </c:pt>
                <c:pt idx="8">
                  <c:v>93.41317365269461</c:v>
                </c:pt>
                <c:pt idx="9">
                  <c:v>41.618497109826571</c:v>
                </c:pt>
                <c:pt idx="10">
                  <c:v>92.307692307692278</c:v>
                </c:pt>
                <c:pt idx="11">
                  <c:v>92.307692307692278</c:v>
                </c:pt>
                <c:pt idx="12">
                  <c:v>112.28070175438592</c:v>
                </c:pt>
                <c:pt idx="13">
                  <c:v>129.93630573248407</c:v>
                </c:pt>
              </c:numCache>
            </c:numRef>
          </c:val>
        </c:ser>
        <c:ser>
          <c:idx val="3"/>
          <c:order val="3"/>
          <c:tx>
            <c:strRef>
              <c:f>Palma!$A$32</c:f>
              <c:strCache>
                <c:ptCount val="1"/>
                <c:pt idx="0">
                  <c:v>Máximo</c:v>
                </c:pt>
              </c:strCache>
            </c:strRef>
          </c:tx>
          <c:spPr>
            <a:ln w="28575">
              <a:noFill/>
            </a:ln>
          </c:spPr>
          <c:marker>
            <c:symbol val="none"/>
          </c:marker>
          <c:cat>
            <c:strRef>
              <c:f>Palma!$B$28:$O$28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Palma!$B$32:$O$32</c:f>
              <c:numCache>
                <c:formatCode>General</c:formatCode>
                <c:ptCount val="14"/>
                <c:pt idx="0">
                  <c:v>112.94117647058823</c:v>
                </c:pt>
                <c:pt idx="1">
                  <c:v>132.41379310344811</c:v>
                </c:pt>
                <c:pt idx="2">
                  <c:v>137.93103448275863</c:v>
                </c:pt>
                <c:pt idx="3">
                  <c:v>154.8387096774195</c:v>
                </c:pt>
                <c:pt idx="4">
                  <c:v>134.16149068322991</c:v>
                </c:pt>
                <c:pt idx="5">
                  <c:v>144</c:v>
                </c:pt>
                <c:pt idx="6">
                  <c:v>146.6666666666666</c:v>
                </c:pt>
                <c:pt idx="7">
                  <c:v>153.84615384615378</c:v>
                </c:pt>
                <c:pt idx="8">
                  <c:v>150.85714285714292</c:v>
                </c:pt>
                <c:pt idx="9">
                  <c:v>139.53488372093014</c:v>
                </c:pt>
                <c:pt idx="10">
                  <c:v>154.38596491228077</c:v>
                </c:pt>
                <c:pt idx="11">
                  <c:v>157.14285714285705</c:v>
                </c:pt>
                <c:pt idx="12">
                  <c:v>143.18181818181819</c:v>
                </c:pt>
                <c:pt idx="13">
                  <c:v>155.29411764705878</c:v>
                </c:pt>
              </c:numCache>
            </c:numRef>
          </c:val>
        </c:ser>
        <c:ser>
          <c:idx val="4"/>
          <c:order val="4"/>
          <c:tx>
            <c:strRef>
              <c:f>Palma!$A$33</c:f>
              <c:strCache>
                <c:ptCount val="1"/>
                <c:pt idx="0">
                  <c:v>Q3</c:v>
                </c:pt>
              </c:strCache>
            </c:strRef>
          </c:tx>
          <c:spPr>
            <a:ln w="28575">
              <a:noFill/>
            </a:ln>
          </c:spPr>
          <c:marker>
            <c:symbol val="none"/>
          </c:marker>
          <c:cat>
            <c:strRef>
              <c:f>Palma!$B$28:$O$28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Palma!$B$33:$O$33</c:f>
              <c:numCache>
                <c:formatCode>General</c:formatCode>
                <c:ptCount val="14"/>
                <c:pt idx="0">
                  <c:v>109.09090909090909</c:v>
                </c:pt>
                <c:pt idx="1">
                  <c:v>121.52385530585265</c:v>
                </c:pt>
                <c:pt idx="2">
                  <c:v>128.38123415046508</c:v>
                </c:pt>
                <c:pt idx="3">
                  <c:v>122.48897599216068</c:v>
                </c:pt>
                <c:pt idx="4">
                  <c:v>127.47055732434856</c:v>
                </c:pt>
                <c:pt idx="5">
                  <c:v>123.09715600854842</c:v>
                </c:pt>
                <c:pt idx="6">
                  <c:v>141.93548387096774</c:v>
                </c:pt>
                <c:pt idx="7">
                  <c:v>135.84905660377359</c:v>
                </c:pt>
                <c:pt idx="8">
                  <c:v>133.81273257568145</c:v>
                </c:pt>
                <c:pt idx="9">
                  <c:v>122.49637155297529</c:v>
                </c:pt>
                <c:pt idx="10">
                  <c:v>137.37957610789982</c:v>
                </c:pt>
                <c:pt idx="11">
                  <c:v>133.12883435582827</c:v>
                </c:pt>
                <c:pt idx="12">
                  <c:v>138.06818181818181</c:v>
                </c:pt>
                <c:pt idx="13">
                  <c:v>142.85714285714297</c:v>
                </c:pt>
              </c:numCache>
            </c:numRef>
          </c:val>
        </c:ser>
        <c:hiLowLines/>
        <c:upDownBars>
          <c:gapWidth val="150"/>
          <c:upBars>
            <c:spPr>
              <a:solidFill>
                <a:srgbClr val="FFFF00">
                  <a:alpha val="51000"/>
                </a:srgbClr>
              </a:solidFill>
            </c:spPr>
          </c:upBars>
          <c:downBars/>
        </c:upDownBars>
        <c:axId val="55503104"/>
        <c:axId val="55504896"/>
      </c:stockChart>
      <c:catAx>
        <c:axId val="55483392"/>
        <c:scaling>
          <c:orientation val="minMax"/>
        </c:scaling>
        <c:axPos val="b"/>
        <c:numFmt formatCode="General" sourceLinked="1"/>
        <c:tickLblPos val="nextTo"/>
        <c:crossAx val="55501568"/>
        <c:crosses val="autoZero"/>
        <c:auto val="1"/>
        <c:lblAlgn val="ctr"/>
        <c:lblOffset val="100"/>
      </c:catAx>
      <c:valAx>
        <c:axId val="55501568"/>
        <c:scaling>
          <c:orientation val="minMax"/>
          <c:max val="160"/>
          <c:min val="40"/>
        </c:scaling>
        <c:axPos val="l"/>
        <c:majorGridlines/>
        <c:numFmt formatCode="General" sourceLinked="1"/>
        <c:tickLblPos val="nextTo"/>
        <c:crossAx val="55483392"/>
        <c:crosses val="autoZero"/>
        <c:crossBetween val="between"/>
      </c:valAx>
      <c:catAx>
        <c:axId val="55503104"/>
        <c:scaling>
          <c:orientation val="minMax"/>
        </c:scaling>
        <c:delete val="1"/>
        <c:axPos val="b"/>
        <c:tickLblPos val="none"/>
        <c:crossAx val="55504896"/>
        <c:crosses val="autoZero"/>
        <c:auto val="1"/>
        <c:lblAlgn val="ctr"/>
        <c:lblOffset val="100"/>
      </c:catAx>
      <c:valAx>
        <c:axId val="55504896"/>
        <c:scaling>
          <c:orientation val="minMax"/>
          <c:max val="160"/>
          <c:min val="40"/>
        </c:scaling>
        <c:axPos val="r"/>
        <c:numFmt formatCode="General" sourceLinked="1"/>
        <c:tickLblPos val="nextTo"/>
        <c:crossAx val="55503104"/>
        <c:crosses val="max"/>
        <c:crossBetween val="between"/>
      </c:valAx>
    </c:plotArea>
    <c:legend>
      <c:legendPos val="r"/>
      <c:layout/>
    </c:legend>
    <c:plotVisOnly val="1"/>
    <c:dispBlanksAs val="gap"/>
  </c:chart>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'Cabeza a barbilla'!$A$29</c:f>
              <c:strCache>
                <c:ptCount val="1"/>
                <c:pt idx="0">
                  <c:v>Mediana</c:v>
                </c:pt>
              </c:strCache>
            </c:strRef>
          </c:tx>
          <c:spPr>
            <a:blipFill>
              <a:blip xmlns:r="http://schemas.openxmlformats.org/officeDocument/2006/relationships" r:embed="rId1"/>
              <a:stretch>
                <a:fillRect/>
              </a:stretch>
            </a:blipFill>
            <a:ln w="28575">
              <a:noFill/>
            </a:ln>
          </c:spPr>
          <c:pictureOptions>
            <c:pictureFormat val="stretch"/>
          </c:pictureOptions>
          <c:cat>
            <c:strRef>
              <c:f>'Cabeza a barbilla'!$B$28:$O$28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'Cabeza a barbilla'!$B$29:$O$29</c:f>
              <c:numCache>
                <c:formatCode>General</c:formatCode>
                <c:ptCount val="14"/>
                <c:pt idx="0">
                  <c:v>108.55551688130873</c:v>
                </c:pt>
                <c:pt idx="1">
                  <c:v>105</c:v>
                </c:pt>
                <c:pt idx="2">
                  <c:v>97.560975609756099</c:v>
                </c:pt>
                <c:pt idx="3">
                  <c:v>107.29396389773753</c:v>
                </c:pt>
                <c:pt idx="4">
                  <c:v>92.433155080213979</c:v>
                </c:pt>
                <c:pt idx="5">
                  <c:v>87.272727272727224</c:v>
                </c:pt>
                <c:pt idx="6">
                  <c:v>94.623655913978482</c:v>
                </c:pt>
                <c:pt idx="7">
                  <c:v>103.2258064516129</c:v>
                </c:pt>
                <c:pt idx="8">
                  <c:v>100.03707823507601</c:v>
                </c:pt>
                <c:pt idx="9">
                  <c:v>103.87910021589245</c:v>
                </c:pt>
                <c:pt idx="10">
                  <c:v>110.55072095534528</c:v>
                </c:pt>
                <c:pt idx="11">
                  <c:v>106.38588594622831</c:v>
                </c:pt>
                <c:pt idx="12">
                  <c:v>113.29733802109489</c:v>
                </c:pt>
                <c:pt idx="13">
                  <c:v>110.00000000000001</c:v>
                </c:pt>
              </c:numCache>
            </c:numRef>
          </c:val>
        </c:ser>
        <c:axId val="55866496"/>
        <c:axId val="55868032"/>
      </c:barChart>
      <c:stockChart>
        <c:ser>
          <c:idx val="1"/>
          <c:order val="1"/>
          <c:tx>
            <c:strRef>
              <c:f>'Cabeza a barbilla'!$A$30</c:f>
              <c:strCache>
                <c:ptCount val="1"/>
                <c:pt idx="0">
                  <c:v>Q1</c:v>
                </c:pt>
              </c:strCache>
            </c:strRef>
          </c:tx>
          <c:spPr>
            <a:ln w="28575">
              <a:noFill/>
            </a:ln>
          </c:spPr>
          <c:marker>
            <c:symbol val="none"/>
          </c:marker>
          <c:cat>
            <c:strRef>
              <c:f>'Cabeza a barbilla'!$B$28:$O$28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'Cabeza a barbilla'!$B$30:$O$30</c:f>
              <c:numCache>
                <c:formatCode>General</c:formatCode>
                <c:ptCount val="14"/>
                <c:pt idx="0">
                  <c:v>101.14529853157644</c:v>
                </c:pt>
                <c:pt idx="1">
                  <c:v>93.907920659513081</c:v>
                </c:pt>
                <c:pt idx="2">
                  <c:v>92.467532467532465</c:v>
                </c:pt>
                <c:pt idx="3">
                  <c:v>100.47169811320755</c:v>
                </c:pt>
                <c:pt idx="4">
                  <c:v>84.027736968913445</c:v>
                </c:pt>
                <c:pt idx="5">
                  <c:v>83.01459130188411</c:v>
                </c:pt>
                <c:pt idx="6">
                  <c:v>87.431693989071121</c:v>
                </c:pt>
                <c:pt idx="7">
                  <c:v>89.440993788819966</c:v>
                </c:pt>
                <c:pt idx="8">
                  <c:v>93.060037589985455</c:v>
                </c:pt>
                <c:pt idx="9">
                  <c:v>92.486583184257597</c:v>
                </c:pt>
                <c:pt idx="10">
                  <c:v>98.659170947626805</c:v>
                </c:pt>
                <c:pt idx="11">
                  <c:v>99.074074074074048</c:v>
                </c:pt>
                <c:pt idx="12">
                  <c:v>97.783593421860417</c:v>
                </c:pt>
                <c:pt idx="13">
                  <c:v>104.76190476190482</c:v>
                </c:pt>
              </c:numCache>
            </c:numRef>
          </c:val>
        </c:ser>
        <c:ser>
          <c:idx val="2"/>
          <c:order val="2"/>
          <c:tx>
            <c:strRef>
              <c:f>'Cabeza a barbilla'!$A$31</c:f>
              <c:strCache>
                <c:ptCount val="1"/>
                <c:pt idx="0">
                  <c:v>Mínimo</c:v>
                </c:pt>
              </c:strCache>
            </c:strRef>
          </c:tx>
          <c:spPr>
            <a:ln w="28575">
              <a:noFill/>
            </a:ln>
          </c:spPr>
          <c:marker>
            <c:symbol val="none"/>
          </c:marker>
          <c:cat>
            <c:strRef>
              <c:f>'Cabeza a barbilla'!$B$28:$O$28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'Cabeza a barbilla'!$B$31:$O$31</c:f>
              <c:numCache>
                <c:formatCode>General</c:formatCode>
                <c:ptCount val="14"/>
                <c:pt idx="0">
                  <c:v>93.506493506493456</c:v>
                </c:pt>
                <c:pt idx="1">
                  <c:v>89.411764705882405</c:v>
                </c:pt>
                <c:pt idx="2">
                  <c:v>76.433121019108327</c:v>
                </c:pt>
                <c:pt idx="3">
                  <c:v>85.534591194968556</c:v>
                </c:pt>
                <c:pt idx="4">
                  <c:v>81.818181818181728</c:v>
                </c:pt>
                <c:pt idx="5">
                  <c:v>65.497076023391813</c:v>
                </c:pt>
                <c:pt idx="6">
                  <c:v>77.272727272727195</c:v>
                </c:pt>
                <c:pt idx="7">
                  <c:v>80.952380952380878</c:v>
                </c:pt>
                <c:pt idx="8">
                  <c:v>78.688524590163908</c:v>
                </c:pt>
                <c:pt idx="9">
                  <c:v>80.952380952380878</c:v>
                </c:pt>
                <c:pt idx="10">
                  <c:v>37.735849056603776</c:v>
                </c:pt>
                <c:pt idx="11">
                  <c:v>88.615384615384571</c:v>
                </c:pt>
                <c:pt idx="12">
                  <c:v>79.532163742690074</c:v>
                </c:pt>
                <c:pt idx="13">
                  <c:v>98.82352941176471</c:v>
                </c:pt>
              </c:numCache>
            </c:numRef>
          </c:val>
        </c:ser>
        <c:ser>
          <c:idx val="3"/>
          <c:order val="3"/>
          <c:tx>
            <c:strRef>
              <c:f>'Cabeza a barbilla'!$A$32</c:f>
              <c:strCache>
                <c:ptCount val="1"/>
                <c:pt idx="0">
                  <c:v>Máximo</c:v>
                </c:pt>
              </c:strCache>
            </c:strRef>
          </c:tx>
          <c:spPr>
            <a:ln w="28575">
              <a:noFill/>
            </a:ln>
          </c:spPr>
          <c:marker>
            <c:symbol val="none"/>
          </c:marker>
          <c:cat>
            <c:strRef>
              <c:f>'Cabeza a barbilla'!$B$28:$O$28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'Cabeza a barbilla'!$B$32:$O$32</c:f>
              <c:numCache>
                <c:formatCode>General</c:formatCode>
                <c:ptCount val="14"/>
                <c:pt idx="0">
                  <c:v>118.85714285714285</c:v>
                </c:pt>
                <c:pt idx="1">
                  <c:v>132.46753246753246</c:v>
                </c:pt>
                <c:pt idx="2">
                  <c:v>157.14285714285705</c:v>
                </c:pt>
                <c:pt idx="3">
                  <c:v>149.83277591973243</c:v>
                </c:pt>
                <c:pt idx="4">
                  <c:v>124.8554913294797</c:v>
                </c:pt>
                <c:pt idx="5">
                  <c:v>114.28571428571429</c:v>
                </c:pt>
                <c:pt idx="6">
                  <c:v>112.94117647058823</c:v>
                </c:pt>
                <c:pt idx="7">
                  <c:v>134.16149068322989</c:v>
                </c:pt>
                <c:pt idx="8">
                  <c:v>124.06417112299462</c:v>
                </c:pt>
                <c:pt idx="9">
                  <c:v>148.71794871794873</c:v>
                </c:pt>
                <c:pt idx="10">
                  <c:v>142.52873563218401</c:v>
                </c:pt>
                <c:pt idx="11">
                  <c:v>132.51533742331279</c:v>
                </c:pt>
                <c:pt idx="12">
                  <c:v>122.72727272727273</c:v>
                </c:pt>
                <c:pt idx="13">
                  <c:v>147.61904761904754</c:v>
                </c:pt>
              </c:numCache>
            </c:numRef>
          </c:val>
        </c:ser>
        <c:ser>
          <c:idx val="4"/>
          <c:order val="4"/>
          <c:tx>
            <c:strRef>
              <c:f>'Cabeza a barbilla'!$A$33</c:f>
              <c:strCache>
                <c:ptCount val="1"/>
                <c:pt idx="0">
                  <c:v>Q3</c:v>
                </c:pt>
              </c:strCache>
            </c:strRef>
          </c:tx>
          <c:spPr>
            <a:ln w="28575">
              <a:noFill/>
            </a:ln>
          </c:spPr>
          <c:marker>
            <c:symbol val="none"/>
          </c:marker>
          <c:cat>
            <c:strRef>
              <c:f>'Cabeza a barbilla'!$B$28:$O$28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'Cabeza a barbilla'!$B$33:$O$33</c:f>
              <c:numCache>
                <c:formatCode>General</c:formatCode>
                <c:ptCount val="14"/>
                <c:pt idx="0">
                  <c:v>111.15800782748818</c:v>
                </c:pt>
                <c:pt idx="1">
                  <c:v>109.65838509316765</c:v>
                </c:pt>
                <c:pt idx="2">
                  <c:v>109.97755560089782</c:v>
                </c:pt>
                <c:pt idx="3">
                  <c:v>115.3639240506329</c:v>
                </c:pt>
                <c:pt idx="4">
                  <c:v>103.41614906832307</c:v>
                </c:pt>
                <c:pt idx="5">
                  <c:v>90.489014883061657</c:v>
                </c:pt>
                <c:pt idx="6">
                  <c:v>97.674418604651095</c:v>
                </c:pt>
                <c:pt idx="7">
                  <c:v>113.20754716981132</c:v>
                </c:pt>
                <c:pt idx="8">
                  <c:v>102.59039931187351</c:v>
                </c:pt>
                <c:pt idx="9">
                  <c:v>109.59677419354836</c:v>
                </c:pt>
                <c:pt idx="10">
                  <c:v>129.04332904332904</c:v>
                </c:pt>
                <c:pt idx="11">
                  <c:v>109.73389355742295</c:v>
                </c:pt>
                <c:pt idx="12">
                  <c:v>122.72727272727273</c:v>
                </c:pt>
                <c:pt idx="13">
                  <c:v>137.57961783439492</c:v>
                </c:pt>
              </c:numCache>
            </c:numRef>
          </c:val>
        </c:ser>
        <c:hiLowLines/>
        <c:upDownBars>
          <c:gapWidth val="150"/>
          <c:upBars>
            <c:spPr>
              <a:solidFill>
                <a:srgbClr val="FFFF00">
                  <a:alpha val="46000"/>
                </a:srgbClr>
              </a:solidFill>
            </c:spPr>
          </c:upBars>
          <c:downBars/>
        </c:upDownBars>
        <c:axId val="55882112"/>
        <c:axId val="55883648"/>
      </c:stockChart>
      <c:catAx>
        <c:axId val="55866496"/>
        <c:scaling>
          <c:orientation val="minMax"/>
        </c:scaling>
        <c:axPos val="b"/>
        <c:numFmt formatCode="General" sourceLinked="1"/>
        <c:tickLblPos val="nextTo"/>
        <c:crossAx val="55868032"/>
        <c:crosses val="autoZero"/>
        <c:auto val="1"/>
        <c:lblAlgn val="ctr"/>
        <c:lblOffset val="100"/>
      </c:catAx>
      <c:valAx>
        <c:axId val="55868032"/>
        <c:scaling>
          <c:orientation val="minMax"/>
          <c:max val="160"/>
          <c:min val="40"/>
        </c:scaling>
        <c:axPos val="l"/>
        <c:majorGridlines/>
        <c:numFmt formatCode="General" sourceLinked="1"/>
        <c:tickLblPos val="nextTo"/>
        <c:crossAx val="55866496"/>
        <c:crosses val="autoZero"/>
        <c:crossBetween val="between"/>
      </c:valAx>
      <c:catAx>
        <c:axId val="55882112"/>
        <c:scaling>
          <c:orientation val="minMax"/>
        </c:scaling>
        <c:delete val="1"/>
        <c:axPos val="b"/>
        <c:tickLblPos val="none"/>
        <c:crossAx val="55883648"/>
        <c:crosses val="autoZero"/>
        <c:auto val="1"/>
        <c:lblAlgn val="ctr"/>
        <c:lblOffset val="100"/>
      </c:catAx>
      <c:valAx>
        <c:axId val="55883648"/>
        <c:scaling>
          <c:orientation val="minMax"/>
          <c:max val="160"/>
          <c:min val="40"/>
        </c:scaling>
        <c:axPos val="r"/>
        <c:numFmt formatCode="General" sourceLinked="1"/>
        <c:tickLblPos val="nextTo"/>
        <c:crossAx val="55882112"/>
        <c:crosses val="max"/>
        <c:crossBetween val="between"/>
      </c:valAx>
    </c:plotArea>
    <c:legend>
      <c:legendPos val="r"/>
      <c:layout/>
    </c:legend>
    <c:plotVisOnly val="1"/>
    <c:dispBlanksAs val="gap"/>
  </c:chart>
  <c:externalData r:id="rId2"/>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'Codo a axila'!$A$29</c:f>
              <c:strCache>
                <c:ptCount val="1"/>
                <c:pt idx="0">
                  <c:v>Mediana</c:v>
                </c:pt>
              </c:strCache>
            </c:strRef>
          </c:tx>
          <c:spPr>
            <a:blipFill>
              <a:blip xmlns:r="http://schemas.openxmlformats.org/officeDocument/2006/relationships" r:embed="rId1"/>
              <a:stretch>
                <a:fillRect/>
              </a:stretch>
            </a:blipFill>
            <a:ln w="28575">
              <a:noFill/>
            </a:ln>
          </c:spPr>
          <c:pictureOptions>
            <c:pictureFormat val="stretch"/>
          </c:pictureOptions>
          <c:cat>
            <c:strRef>
              <c:f>'Codo a axila'!$B$28:$O$28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'Codo a axila'!$B$29:$O$29</c:f>
              <c:numCache>
                <c:formatCode>General</c:formatCode>
                <c:ptCount val="14"/>
                <c:pt idx="0">
                  <c:v>126.65042348300271</c:v>
                </c:pt>
                <c:pt idx="1">
                  <c:v>129.19254658385094</c:v>
                </c:pt>
                <c:pt idx="2">
                  <c:v>133.78787878787878</c:v>
                </c:pt>
                <c:pt idx="3">
                  <c:v>125.35011801730916</c:v>
                </c:pt>
                <c:pt idx="4">
                  <c:v>132.60073260073258</c:v>
                </c:pt>
                <c:pt idx="5">
                  <c:v>122.66666666666666</c:v>
                </c:pt>
                <c:pt idx="6">
                  <c:v>112.94117647058823</c:v>
                </c:pt>
                <c:pt idx="7">
                  <c:v>112.82051282051277</c:v>
                </c:pt>
                <c:pt idx="8">
                  <c:v>128.883945124212</c:v>
                </c:pt>
                <c:pt idx="9">
                  <c:v>122.90209790209791</c:v>
                </c:pt>
                <c:pt idx="10">
                  <c:v>123.2973108821312</c:v>
                </c:pt>
                <c:pt idx="11">
                  <c:v>142.59421560035048</c:v>
                </c:pt>
                <c:pt idx="12">
                  <c:v>117.30462519936214</c:v>
                </c:pt>
                <c:pt idx="13">
                  <c:v>145.88235294117646</c:v>
                </c:pt>
              </c:numCache>
            </c:numRef>
          </c:val>
        </c:ser>
        <c:axId val="55061120"/>
        <c:axId val="55062912"/>
      </c:barChart>
      <c:stockChart>
        <c:ser>
          <c:idx val="1"/>
          <c:order val="1"/>
          <c:tx>
            <c:strRef>
              <c:f>'Codo a axila'!$A$30</c:f>
              <c:strCache>
                <c:ptCount val="1"/>
                <c:pt idx="0">
                  <c:v>Q1</c:v>
                </c:pt>
              </c:strCache>
            </c:strRef>
          </c:tx>
          <c:spPr>
            <a:ln w="28575">
              <a:noFill/>
            </a:ln>
          </c:spPr>
          <c:marker>
            <c:symbol val="none"/>
          </c:marker>
          <c:cat>
            <c:strRef>
              <c:f>'Codo a axila'!$B$28:$O$28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'Codo a axila'!$B$30:$O$30</c:f>
              <c:numCache>
                <c:formatCode>General</c:formatCode>
                <c:ptCount val="14"/>
                <c:pt idx="0">
                  <c:v>116.78287415671043</c:v>
                </c:pt>
                <c:pt idx="1">
                  <c:v>123.67647058823528</c:v>
                </c:pt>
                <c:pt idx="2">
                  <c:v>124.62837602065733</c:v>
                </c:pt>
                <c:pt idx="3">
                  <c:v>114.64055409601146</c:v>
                </c:pt>
                <c:pt idx="4">
                  <c:v>121.52655528614609</c:v>
                </c:pt>
                <c:pt idx="5">
                  <c:v>107.44991801525629</c:v>
                </c:pt>
                <c:pt idx="6">
                  <c:v>111.11111111111111</c:v>
                </c:pt>
                <c:pt idx="7">
                  <c:v>109.31677018633538</c:v>
                </c:pt>
                <c:pt idx="8">
                  <c:v>124.60725557643885</c:v>
                </c:pt>
                <c:pt idx="9">
                  <c:v>116.03221891205996</c:v>
                </c:pt>
                <c:pt idx="10">
                  <c:v>119.0687924791971</c:v>
                </c:pt>
                <c:pt idx="11">
                  <c:v>124.12280701754375</c:v>
                </c:pt>
                <c:pt idx="12">
                  <c:v>93.573713288746717</c:v>
                </c:pt>
                <c:pt idx="13">
                  <c:v>145</c:v>
                </c:pt>
              </c:numCache>
            </c:numRef>
          </c:val>
        </c:ser>
        <c:ser>
          <c:idx val="2"/>
          <c:order val="2"/>
          <c:tx>
            <c:strRef>
              <c:f>'Codo a axila'!$A$31</c:f>
              <c:strCache>
                <c:ptCount val="1"/>
                <c:pt idx="0">
                  <c:v>Mínimo</c:v>
                </c:pt>
              </c:strCache>
            </c:strRef>
          </c:tx>
          <c:spPr>
            <a:ln w="28575">
              <a:noFill/>
            </a:ln>
          </c:spPr>
          <c:marker>
            <c:symbol val="none"/>
          </c:marker>
          <c:cat>
            <c:strRef>
              <c:f>'Codo a axila'!$B$28:$O$28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'Codo a axila'!$B$31:$O$31</c:f>
              <c:numCache>
                <c:formatCode>General</c:formatCode>
                <c:ptCount val="14"/>
                <c:pt idx="0">
                  <c:v>88.311688311688272</c:v>
                </c:pt>
                <c:pt idx="1">
                  <c:v>55.172413793103452</c:v>
                </c:pt>
                <c:pt idx="2">
                  <c:v>113.5802469135802</c:v>
                </c:pt>
                <c:pt idx="3">
                  <c:v>43.113772455089816</c:v>
                </c:pt>
                <c:pt idx="4">
                  <c:v>113.63636363636363</c:v>
                </c:pt>
                <c:pt idx="5">
                  <c:v>97.237569060773566</c:v>
                </c:pt>
                <c:pt idx="6">
                  <c:v>100.59880239520955</c:v>
                </c:pt>
                <c:pt idx="7">
                  <c:v>95.238095238095212</c:v>
                </c:pt>
                <c:pt idx="8">
                  <c:v>42.857142857142833</c:v>
                </c:pt>
                <c:pt idx="9">
                  <c:v>97.674418604651095</c:v>
                </c:pt>
                <c:pt idx="10">
                  <c:v>35.22012578616355</c:v>
                </c:pt>
                <c:pt idx="11">
                  <c:v>108.30769230769231</c:v>
                </c:pt>
                <c:pt idx="12">
                  <c:v>79.558011049723717</c:v>
                </c:pt>
                <c:pt idx="13">
                  <c:v>128.57142857142861</c:v>
                </c:pt>
              </c:numCache>
            </c:numRef>
          </c:val>
        </c:ser>
        <c:ser>
          <c:idx val="3"/>
          <c:order val="3"/>
          <c:tx>
            <c:strRef>
              <c:f>'Codo a axila'!$A$32</c:f>
              <c:strCache>
                <c:ptCount val="1"/>
                <c:pt idx="0">
                  <c:v>Máximo</c:v>
                </c:pt>
              </c:strCache>
            </c:strRef>
          </c:tx>
          <c:spPr>
            <a:ln w="28575">
              <a:noFill/>
            </a:ln>
          </c:spPr>
          <c:marker>
            <c:symbol val="none"/>
          </c:marker>
          <c:cat>
            <c:strRef>
              <c:f>'Codo a axila'!$B$28:$O$28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'Codo a axila'!$B$32:$O$32</c:f>
              <c:numCache>
                <c:formatCode>General</c:formatCode>
                <c:ptCount val="14"/>
                <c:pt idx="0">
                  <c:v>144.57831325301206</c:v>
                </c:pt>
                <c:pt idx="1">
                  <c:v>163.63636363636354</c:v>
                </c:pt>
                <c:pt idx="2">
                  <c:v>175.6097560975609</c:v>
                </c:pt>
                <c:pt idx="3">
                  <c:v>169.23076923076914</c:v>
                </c:pt>
                <c:pt idx="4">
                  <c:v>141.17647058823536</c:v>
                </c:pt>
                <c:pt idx="5">
                  <c:v>153.84615384615378</c:v>
                </c:pt>
                <c:pt idx="6">
                  <c:v>142.01183431952663</c:v>
                </c:pt>
                <c:pt idx="7">
                  <c:v>140.60606060606051</c:v>
                </c:pt>
                <c:pt idx="8">
                  <c:v>160</c:v>
                </c:pt>
                <c:pt idx="9">
                  <c:v>160</c:v>
                </c:pt>
                <c:pt idx="10">
                  <c:v>157.22543352601156</c:v>
                </c:pt>
                <c:pt idx="11">
                  <c:v>176.1904761904762</c:v>
                </c:pt>
                <c:pt idx="12">
                  <c:v>140.90909090909091</c:v>
                </c:pt>
                <c:pt idx="13">
                  <c:v>152.86624203821665</c:v>
                </c:pt>
              </c:numCache>
            </c:numRef>
          </c:val>
        </c:ser>
        <c:ser>
          <c:idx val="4"/>
          <c:order val="4"/>
          <c:tx>
            <c:strRef>
              <c:f>'Codo a axila'!$A$33</c:f>
              <c:strCache>
                <c:ptCount val="1"/>
                <c:pt idx="0">
                  <c:v>Q3</c:v>
                </c:pt>
              </c:strCache>
            </c:strRef>
          </c:tx>
          <c:spPr>
            <a:ln w="28575">
              <a:noFill/>
            </a:ln>
          </c:spPr>
          <c:marker>
            <c:symbol val="none"/>
          </c:marker>
          <c:cat>
            <c:strRef>
              <c:f>'Codo a axila'!$B$28:$O$28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'Codo a axila'!$B$33:$O$33</c:f>
              <c:numCache>
                <c:formatCode>General</c:formatCode>
                <c:ptCount val="14"/>
                <c:pt idx="0">
                  <c:v>138.02351494659177</c:v>
                </c:pt>
                <c:pt idx="1">
                  <c:v>129.86486486486473</c:v>
                </c:pt>
                <c:pt idx="2">
                  <c:v>145.79759862778732</c:v>
                </c:pt>
                <c:pt idx="3">
                  <c:v>135.41241367328334</c:v>
                </c:pt>
                <c:pt idx="4">
                  <c:v>138.13715186547557</c:v>
                </c:pt>
                <c:pt idx="5">
                  <c:v>132.9669555414641</c:v>
                </c:pt>
                <c:pt idx="6">
                  <c:v>121.63742690058474</c:v>
                </c:pt>
                <c:pt idx="7">
                  <c:v>132.54437869822488</c:v>
                </c:pt>
                <c:pt idx="8">
                  <c:v>138.63780454668961</c:v>
                </c:pt>
                <c:pt idx="9">
                  <c:v>134.59562651857001</c:v>
                </c:pt>
                <c:pt idx="10">
                  <c:v>133.58730158730165</c:v>
                </c:pt>
                <c:pt idx="11">
                  <c:v>149.39285714285711</c:v>
                </c:pt>
                <c:pt idx="12">
                  <c:v>137.5</c:v>
                </c:pt>
                <c:pt idx="13">
                  <c:v>147.61904761904754</c:v>
                </c:pt>
              </c:numCache>
            </c:numRef>
          </c:val>
        </c:ser>
        <c:hiLowLines/>
        <c:upDownBars>
          <c:gapWidth val="150"/>
          <c:upBars>
            <c:spPr>
              <a:solidFill>
                <a:srgbClr val="FFFF00">
                  <a:alpha val="47000"/>
                </a:srgbClr>
              </a:solidFill>
            </c:spPr>
          </c:upBars>
          <c:downBars/>
        </c:upDownBars>
        <c:axId val="55064448"/>
        <c:axId val="55065984"/>
      </c:stockChart>
      <c:catAx>
        <c:axId val="55061120"/>
        <c:scaling>
          <c:orientation val="minMax"/>
        </c:scaling>
        <c:axPos val="b"/>
        <c:numFmt formatCode="General" sourceLinked="1"/>
        <c:tickLblPos val="nextTo"/>
        <c:crossAx val="55062912"/>
        <c:crosses val="autoZero"/>
        <c:auto val="1"/>
        <c:lblAlgn val="ctr"/>
        <c:lblOffset val="100"/>
      </c:catAx>
      <c:valAx>
        <c:axId val="55062912"/>
        <c:scaling>
          <c:orientation val="minMax"/>
          <c:max val="180"/>
          <c:min val="40"/>
        </c:scaling>
        <c:axPos val="l"/>
        <c:majorGridlines/>
        <c:numFmt formatCode="General" sourceLinked="1"/>
        <c:tickLblPos val="nextTo"/>
        <c:crossAx val="55061120"/>
        <c:crosses val="autoZero"/>
        <c:crossBetween val="between"/>
      </c:valAx>
      <c:catAx>
        <c:axId val="55064448"/>
        <c:scaling>
          <c:orientation val="minMax"/>
        </c:scaling>
        <c:delete val="1"/>
        <c:axPos val="b"/>
        <c:tickLblPos val="none"/>
        <c:crossAx val="55065984"/>
        <c:crosses val="autoZero"/>
        <c:auto val="1"/>
        <c:lblAlgn val="ctr"/>
        <c:lblOffset val="100"/>
      </c:catAx>
      <c:valAx>
        <c:axId val="55065984"/>
        <c:scaling>
          <c:orientation val="minMax"/>
          <c:max val="180"/>
          <c:min val="40"/>
        </c:scaling>
        <c:axPos val="r"/>
        <c:numFmt formatCode="General" sourceLinked="1"/>
        <c:tickLblPos val="nextTo"/>
        <c:crossAx val="55064448"/>
        <c:crosses val="max"/>
        <c:crossBetween val="between"/>
      </c:valAx>
    </c:plotArea>
    <c:legend>
      <c:legendPos val="r"/>
      <c:layout/>
    </c:legend>
    <c:plotVisOnly val="1"/>
    <c:dispBlanksAs val="gap"/>
  </c:chart>
  <c:externalData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Pie!$A$29</c:f>
              <c:strCache>
                <c:ptCount val="1"/>
                <c:pt idx="0">
                  <c:v>Mediana</c:v>
                </c:pt>
              </c:strCache>
            </c:strRef>
          </c:tx>
          <c:spPr>
            <a:blipFill>
              <a:blip xmlns:r="http://schemas.openxmlformats.org/officeDocument/2006/relationships" r:embed="rId1"/>
              <a:stretch>
                <a:fillRect/>
              </a:stretch>
            </a:blipFill>
            <a:ln w="28575">
              <a:noFill/>
            </a:ln>
          </c:spPr>
          <c:pictureOptions>
            <c:pictureFormat val="stretch"/>
          </c:pictureOptions>
          <c:cat>
            <c:strRef>
              <c:f>Pie!$B$28:$O$28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Pie!$B$29:$O$29</c:f>
              <c:numCache>
                <c:formatCode>General</c:formatCode>
                <c:ptCount val="14"/>
                <c:pt idx="0">
                  <c:v>95.766488413547208</c:v>
                </c:pt>
                <c:pt idx="1">
                  <c:v>91.304347826086882</c:v>
                </c:pt>
                <c:pt idx="2">
                  <c:v>95.962701948008771</c:v>
                </c:pt>
                <c:pt idx="3">
                  <c:v>91.602775756897344</c:v>
                </c:pt>
                <c:pt idx="4">
                  <c:v>93.641618497109832</c:v>
                </c:pt>
                <c:pt idx="5">
                  <c:v>90</c:v>
                </c:pt>
                <c:pt idx="6">
                  <c:v>92.982456140350848</c:v>
                </c:pt>
                <c:pt idx="7">
                  <c:v>90.184049079754558</c:v>
                </c:pt>
                <c:pt idx="8">
                  <c:v>94.818214222063801</c:v>
                </c:pt>
                <c:pt idx="9">
                  <c:v>90.098039215686228</c:v>
                </c:pt>
                <c:pt idx="10">
                  <c:v>93.372533386485856</c:v>
                </c:pt>
                <c:pt idx="11">
                  <c:v>90.562678062678017</c:v>
                </c:pt>
                <c:pt idx="12">
                  <c:v>94.605990113404957</c:v>
                </c:pt>
                <c:pt idx="13">
                  <c:v>91.071428571428527</c:v>
                </c:pt>
              </c:numCache>
            </c:numRef>
          </c:val>
        </c:ser>
        <c:axId val="55927552"/>
        <c:axId val="55929088"/>
      </c:barChart>
      <c:stockChart>
        <c:ser>
          <c:idx val="1"/>
          <c:order val="1"/>
          <c:tx>
            <c:strRef>
              <c:f>Pie!$A$30</c:f>
              <c:strCache>
                <c:ptCount val="1"/>
                <c:pt idx="0">
                  <c:v>Q1</c:v>
                </c:pt>
              </c:strCache>
            </c:strRef>
          </c:tx>
          <c:spPr>
            <a:ln w="28575">
              <a:noFill/>
            </a:ln>
          </c:spPr>
          <c:marker>
            <c:symbol val="none"/>
          </c:marker>
          <c:cat>
            <c:strRef>
              <c:f>Pie!$B$28:$O$28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Pie!$B$30:$O$30</c:f>
              <c:numCache>
                <c:formatCode>General</c:formatCode>
                <c:ptCount val="14"/>
                <c:pt idx="0">
                  <c:v>93.018633540372718</c:v>
                </c:pt>
                <c:pt idx="1">
                  <c:v>86.360294117647072</c:v>
                </c:pt>
                <c:pt idx="2">
                  <c:v>92.918719211822662</c:v>
                </c:pt>
                <c:pt idx="3">
                  <c:v>89.765224483455057</c:v>
                </c:pt>
                <c:pt idx="4">
                  <c:v>90.767045454545467</c:v>
                </c:pt>
                <c:pt idx="5">
                  <c:v>88.822562979189442</c:v>
                </c:pt>
                <c:pt idx="6">
                  <c:v>91.935483870967744</c:v>
                </c:pt>
                <c:pt idx="7">
                  <c:v>88.679245283018872</c:v>
                </c:pt>
                <c:pt idx="8">
                  <c:v>92.785714285714292</c:v>
                </c:pt>
                <c:pt idx="9">
                  <c:v>86.171797418073425</c:v>
                </c:pt>
                <c:pt idx="10">
                  <c:v>92.435189120271986</c:v>
                </c:pt>
                <c:pt idx="11">
                  <c:v>88.103853642408438</c:v>
                </c:pt>
                <c:pt idx="12">
                  <c:v>93.867717227523798</c:v>
                </c:pt>
                <c:pt idx="13">
                  <c:v>91.071428571428527</c:v>
                </c:pt>
              </c:numCache>
            </c:numRef>
          </c:val>
        </c:ser>
        <c:ser>
          <c:idx val="2"/>
          <c:order val="2"/>
          <c:tx>
            <c:strRef>
              <c:f>Pie!$A$31</c:f>
              <c:strCache>
                <c:ptCount val="1"/>
                <c:pt idx="0">
                  <c:v>Mínimo</c:v>
                </c:pt>
              </c:strCache>
            </c:strRef>
          </c:tx>
          <c:spPr>
            <a:ln w="28575">
              <a:noFill/>
            </a:ln>
          </c:spPr>
          <c:marker>
            <c:symbol val="none"/>
          </c:marker>
          <c:cat>
            <c:strRef>
              <c:f>Pie!$B$28:$O$28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Pie!$B$31:$O$31</c:f>
              <c:numCache>
                <c:formatCode>General</c:formatCode>
                <c:ptCount val="14"/>
                <c:pt idx="0">
                  <c:v>92.168674698795172</c:v>
                </c:pt>
                <c:pt idx="1">
                  <c:v>84.431137724550908</c:v>
                </c:pt>
                <c:pt idx="2">
                  <c:v>85.714285714285722</c:v>
                </c:pt>
                <c:pt idx="3">
                  <c:v>88.124999999999986</c:v>
                </c:pt>
                <c:pt idx="4">
                  <c:v>89.010989010988979</c:v>
                </c:pt>
                <c:pt idx="5">
                  <c:v>81.215469613259671</c:v>
                </c:pt>
                <c:pt idx="6">
                  <c:v>86.93181818181823</c:v>
                </c:pt>
                <c:pt idx="7">
                  <c:v>85.185185185185148</c:v>
                </c:pt>
                <c:pt idx="8">
                  <c:v>86.885245901639308</c:v>
                </c:pt>
                <c:pt idx="9">
                  <c:v>84.662576687116569</c:v>
                </c:pt>
                <c:pt idx="10">
                  <c:v>89.830508474576249</c:v>
                </c:pt>
                <c:pt idx="11">
                  <c:v>86.25</c:v>
                </c:pt>
                <c:pt idx="12">
                  <c:v>92.045454545454518</c:v>
                </c:pt>
                <c:pt idx="13">
                  <c:v>88.124999999999986</c:v>
                </c:pt>
              </c:numCache>
            </c:numRef>
          </c:val>
        </c:ser>
        <c:ser>
          <c:idx val="3"/>
          <c:order val="3"/>
          <c:tx>
            <c:strRef>
              <c:f>Pie!$A$32</c:f>
              <c:strCache>
                <c:ptCount val="1"/>
                <c:pt idx="0">
                  <c:v>Máximo</c:v>
                </c:pt>
              </c:strCache>
            </c:strRef>
          </c:tx>
          <c:spPr>
            <a:ln w="28575">
              <a:noFill/>
            </a:ln>
          </c:spPr>
          <c:marker>
            <c:symbol val="none"/>
          </c:marker>
          <c:cat>
            <c:strRef>
              <c:f>Pie!$B$28:$O$28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Pie!$B$32:$O$32</c:f>
              <c:numCache>
                <c:formatCode>General</c:formatCode>
                <c:ptCount val="14"/>
                <c:pt idx="0">
                  <c:v>99.408284023668642</c:v>
                </c:pt>
                <c:pt idx="1">
                  <c:v>99.363057324840753</c:v>
                </c:pt>
                <c:pt idx="2">
                  <c:v>100.63291139240499</c:v>
                </c:pt>
                <c:pt idx="3">
                  <c:v>98.709677419354819</c:v>
                </c:pt>
                <c:pt idx="4">
                  <c:v>100</c:v>
                </c:pt>
                <c:pt idx="5">
                  <c:v>94.838709677419359</c:v>
                </c:pt>
                <c:pt idx="6">
                  <c:v>97.540983606557376</c:v>
                </c:pt>
                <c:pt idx="7">
                  <c:v>95.031055900621112</c:v>
                </c:pt>
                <c:pt idx="8">
                  <c:v>99.386503067484597</c:v>
                </c:pt>
                <c:pt idx="9">
                  <c:v>94.230769230769212</c:v>
                </c:pt>
                <c:pt idx="10">
                  <c:v>98.843930635838163</c:v>
                </c:pt>
                <c:pt idx="11">
                  <c:v>96.644295302013433</c:v>
                </c:pt>
                <c:pt idx="12">
                  <c:v>95.454545454545467</c:v>
                </c:pt>
                <c:pt idx="13">
                  <c:v>91.764705882352942</c:v>
                </c:pt>
              </c:numCache>
            </c:numRef>
          </c:val>
        </c:ser>
        <c:ser>
          <c:idx val="4"/>
          <c:order val="4"/>
          <c:tx>
            <c:strRef>
              <c:f>Pie!$A$33</c:f>
              <c:strCache>
                <c:ptCount val="1"/>
                <c:pt idx="0">
                  <c:v>Q3</c:v>
                </c:pt>
              </c:strCache>
            </c:strRef>
          </c:tx>
          <c:spPr>
            <a:ln w="28575">
              <a:noFill/>
            </a:ln>
          </c:spPr>
          <c:marker>
            <c:symbol val="none"/>
          </c:marker>
          <c:cat>
            <c:strRef>
              <c:f>Pie!$B$28:$O$28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Pie!$B$33:$O$33</c:f>
              <c:numCache>
                <c:formatCode>General</c:formatCode>
                <c:ptCount val="14"/>
                <c:pt idx="0">
                  <c:v>98.970610314540949</c:v>
                </c:pt>
                <c:pt idx="1">
                  <c:v>96.347962382445132</c:v>
                </c:pt>
                <c:pt idx="2">
                  <c:v>98.780487804878049</c:v>
                </c:pt>
                <c:pt idx="3">
                  <c:v>93.111814345991561</c:v>
                </c:pt>
                <c:pt idx="4">
                  <c:v>97.729037267080685</c:v>
                </c:pt>
                <c:pt idx="5">
                  <c:v>91.863558128618351</c:v>
                </c:pt>
                <c:pt idx="6">
                  <c:v>94.186046511627836</c:v>
                </c:pt>
                <c:pt idx="7">
                  <c:v>91.304347826086882</c:v>
                </c:pt>
                <c:pt idx="8">
                  <c:v>95.975280432073063</c:v>
                </c:pt>
                <c:pt idx="9">
                  <c:v>92.095256024096386</c:v>
                </c:pt>
                <c:pt idx="10">
                  <c:v>95.918918918918934</c:v>
                </c:pt>
                <c:pt idx="11">
                  <c:v>92.857142857142819</c:v>
                </c:pt>
                <c:pt idx="12">
                  <c:v>94.916267942583744</c:v>
                </c:pt>
                <c:pt idx="13">
                  <c:v>91.719745222929902</c:v>
                </c:pt>
              </c:numCache>
            </c:numRef>
          </c:val>
        </c:ser>
        <c:hiLowLines/>
        <c:upDownBars>
          <c:gapWidth val="150"/>
          <c:upBars>
            <c:spPr>
              <a:solidFill>
                <a:srgbClr val="FFFF00">
                  <a:alpha val="49000"/>
                </a:srgbClr>
              </a:solidFill>
            </c:spPr>
          </c:upBars>
          <c:downBars/>
        </c:upDownBars>
        <c:axId val="55934976"/>
        <c:axId val="55936512"/>
      </c:stockChart>
      <c:catAx>
        <c:axId val="55927552"/>
        <c:scaling>
          <c:orientation val="minMax"/>
        </c:scaling>
        <c:axPos val="b"/>
        <c:numFmt formatCode="General" sourceLinked="1"/>
        <c:tickLblPos val="nextTo"/>
        <c:crossAx val="55929088"/>
        <c:crosses val="autoZero"/>
        <c:auto val="1"/>
        <c:lblAlgn val="ctr"/>
        <c:lblOffset val="100"/>
      </c:catAx>
      <c:valAx>
        <c:axId val="55929088"/>
        <c:scaling>
          <c:orientation val="minMax"/>
          <c:max val="100"/>
          <c:min val="80"/>
        </c:scaling>
        <c:axPos val="l"/>
        <c:majorGridlines/>
        <c:numFmt formatCode="General" sourceLinked="1"/>
        <c:tickLblPos val="nextTo"/>
        <c:crossAx val="55927552"/>
        <c:crosses val="autoZero"/>
        <c:crossBetween val="between"/>
      </c:valAx>
      <c:catAx>
        <c:axId val="55934976"/>
        <c:scaling>
          <c:orientation val="minMax"/>
        </c:scaling>
        <c:delete val="1"/>
        <c:axPos val="b"/>
        <c:tickLblPos val="none"/>
        <c:crossAx val="55936512"/>
        <c:crosses val="autoZero"/>
        <c:auto val="1"/>
        <c:lblAlgn val="ctr"/>
        <c:lblOffset val="100"/>
      </c:catAx>
      <c:valAx>
        <c:axId val="55936512"/>
        <c:scaling>
          <c:orientation val="minMax"/>
          <c:max val="100"/>
          <c:min val="80"/>
        </c:scaling>
        <c:axPos val="r"/>
        <c:numFmt formatCode="General" sourceLinked="1"/>
        <c:tickLblPos val="nextTo"/>
        <c:crossAx val="55934976"/>
        <c:crosses val="max"/>
        <c:crossBetween val="between"/>
      </c:valAx>
    </c:plotArea>
    <c:legend>
      <c:legendPos val="r"/>
      <c:layout/>
    </c:legend>
    <c:plotVisOnly val="1"/>
    <c:dispBlanksAs val="gap"/>
  </c:chart>
  <c:externalData r:id="rId2"/>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3404298429217526"/>
          <c:y val="5.1400554097404488E-2"/>
          <c:w val="0.60869233057846583"/>
          <c:h val="0.74172061825605184"/>
        </c:manualLayout>
      </c:layout>
      <c:barChart>
        <c:barDir val="col"/>
        <c:grouping val="clustered"/>
        <c:ser>
          <c:idx val="0"/>
          <c:order val="0"/>
          <c:tx>
            <c:strRef>
              <c:f>Antebrazo!$A$29</c:f>
              <c:strCache>
                <c:ptCount val="1"/>
                <c:pt idx="0">
                  <c:v>Mediana</c:v>
                </c:pt>
              </c:strCache>
            </c:strRef>
          </c:tx>
          <c:spPr>
            <a:blipFill>
              <a:blip xmlns:r="http://schemas.openxmlformats.org/officeDocument/2006/relationships" r:embed="rId1"/>
              <a:stretch>
                <a:fillRect/>
              </a:stretch>
            </a:blipFill>
            <a:ln w="28575">
              <a:noFill/>
            </a:ln>
          </c:spPr>
          <c:pictureOptions>
            <c:pictureFormat val="stretch"/>
          </c:pictureOptions>
          <c:cat>
            <c:strRef>
              <c:f>Antebrazo!$B$28:$O$28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Antebrazo!$B$29:$O$29</c:f>
              <c:numCache>
                <c:formatCode>General</c:formatCode>
                <c:ptCount val="14"/>
                <c:pt idx="0">
                  <c:v>59.887598351442442</c:v>
                </c:pt>
                <c:pt idx="1">
                  <c:v>59.880239520958092</c:v>
                </c:pt>
                <c:pt idx="2">
                  <c:v>64.596273291925513</c:v>
                </c:pt>
                <c:pt idx="3">
                  <c:v>62.696540880503171</c:v>
                </c:pt>
                <c:pt idx="4">
                  <c:v>63.032054650551778</c:v>
                </c:pt>
                <c:pt idx="5">
                  <c:v>66.272189349112466</c:v>
                </c:pt>
                <c:pt idx="6">
                  <c:v>59.090909090909101</c:v>
                </c:pt>
                <c:pt idx="7">
                  <c:v>59.627329192546576</c:v>
                </c:pt>
                <c:pt idx="8">
                  <c:v>65.149171270718213</c:v>
                </c:pt>
                <c:pt idx="9">
                  <c:v>61.356664807585034</c:v>
                </c:pt>
                <c:pt idx="10">
                  <c:v>59.405629555164573</c:v>
                </c:pt>
                <c:pt idx="11">
                  <c:v>62.090105503279162</c:v>
                </c:pt>
                <c:pt idx="12">
                  <c:v>65.030135610246106</c:v>
                </c:pt>
                <c:pt idx="13">
                  <c:v>63.529411764705898</c:v>
                </c:pt>
              </c:numCache>
            </c:numRef>
          </c:val>
        </c:ser>
        <c:axId val="55970048"/>
        <c:axId val="55984128"/>
      </c:barChart>
      <c:stockChart>
        <c:ser>
          <c:idx val="1"/>
          <c:order val="1"/>
          <c:tx>
            <c:strRef>
              <c:f>Antebrazo!$A$30</c:f>
              <c:strCache>
                <c:ptCount val="1"/>
                <c:pt idx="0">
                  <c:v>Q1</c:v>
                </c:pt>
              </c:strCache>
            </c:strRef>
          </c:tx>
          <c:spPr>
            <a:ln w="28575">
              <a:noFill/>
            </a:ln>
          </c:spPr>
          <c:marker>
            <c:symbol val="none"/>
          </c:marker>
          <c:cat>
            <c:strRef>
              <c:f>Antebrazo!$B$28:$O$28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Antebrazo!$B$30:$O$30</c:f>
              <c:numCache>
                <c:formatCode>General</c:formatCode>
                <c:ptCount val="14"/>
                <c:pt idx="0">
                  <c:v>57.058326289095504</c:v>
                </c:pt>
                <c:pt idx="1">
                  <c:v>58.377281947261622</c:v>
                </c:pt>
                <c:pt idx="2">
                  <c:v>63.322012966965154</c:v>
                </c:pt>
                <c:pt idx="3">
                  <c:v>58.536585365853654</c:v>
                </c:pt>
                <c:pt idx="4">
                  <c:v>61.53846153846154</c:v>
                </c:pt>
                <c:pt idx="5">
                  <c:v>61.054593461209883</c:v>
                </c:pt>
                <c:pt idx="6">
                  <c:v>56.470588235294095</c:v>
                </c:pt>
                <c:pt idx="7">
                  <c:v>57.48502994011978</c:v>
                </c:pt>
                <c:pt idx="8">
                  <c:v>59.366783523225216</c:v>
                </c:pt>
                <c:pt idx="9">
                  <c:v>60.275062514207782</c:v>
                </c:pt>
                <c:pt idx="10">
                  <c:v>57.947195750663944</c:v>
                </c:pt>
                <c:pt idx="11">
                  <c:v>60.131578947368432</c:v>
                </c:pt>
                <c:pt idx="12">
                  <c:v>61.028722819941223</c:v>
                </c:pt>
                <c:pt idx="13">
                  <c:v>62.5</c:v>
                </c:pt>
              </c:numCache>
            </c:numRef>
          </c:val>
        </c:ser>
        <c:ser>
          <c:idx val="2"/>
          <c:order val="2"/>
          <c:tx>
            <c:strRef>
              <c:f>Antebrazo!$A$31</c:f>
              <c:strCache>
                <c:ptCount val="1"/>
                <c:pt idx="0">
                  <c:v>Mínimo</c:v>
                </c:pt>
              </c:strCache>
            </c:strRef>
          </c:tx>
          <c:spPr>
            <a:ln w="28575">
              <a:noFill/>
            </a:ln>
          </c:spPr>
          <c:marker>
            <c:symbol val="none"/>
          </c:marker>
          <c:cat>
            <c:strRef>
              <c:f>Antebrazo!$B$28:$O$28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Antebrazo!$B$31:$O$31</c:f>
              <c:numCache>
                <c:formatCode>General</c:formatCode>
                <c:ptCount val="14"/>
                <c:pt idx="0">
                  <c:v>28.402366863905304</c:v>
                </c:pt>
                <c:pt idx="1">
                  <c:v>55.25525525525525</c:v>
                </c:pt>
                <c:pt idx="2">
                  <c:v>48.407643312101911</c:v>
                </c:pt>
                <c:pt idx="3">
                  <c:v>23.95209580838322</c:v>
                </c:pt>
                <c:pt idx="4">
                  <c:v>50.867052023121381</c:v>
                </c:pt>
                <c:pt idx="5">
                  <c:v>55.421686746987952</c:v>
                </c:pt>
                <c:pt idx="6">
                  <c:v>53.333333333333336</c:v>
                </c:pt>
                <c:pt idx="7">
                  <c:v>23.89937106918239</c:v>
                </c:pt>
                <c:pt idx="8">
                  <c:v>52.694610778443106</c:v>
                </c:pt>
                <c:pt idx="9">
                  <c:v>53.846153846153875</c:v>
                </c:pt>
                <c:pt idx="10">
                  <c:v>25.157232704402531</c:v>
                </c:pt>
                <c:pt idx="11">
                  <c:v>58.536585365853654</c:v>
                </c:pt>
                <c:pt idx="12">
                  <c:v>58.479532163742654</c:v>
                </c:pt>
                <c:pt idx="13">
                  <c:v>57.142857142857139</c:v>
                </c:pt>
              </c:numCache>
            </c:numRef>
          </c:val>
        </c:ser>
        <c:ser>
          <c:idx val="3"/>
          <c:order val="3"/>
          <c:tx>
            <c:strRef>
              <c:f>Antebrazo!$A$32</c:f>
              <c:strCache>
                <c:ptCount val="1"/>
                <c:pt idx="0">
                  <c:v>Máximo</c:v>
                </c:pt>
              </c:strCache>
            </c:strRef>
          </c:tx>
          <c:spPr>
            <a:ln w="28575">
              <a:noFill/>
            </a:ln>
          </c:spPr>
          <c:marker>
            <c:symbol val="none"/>
          </c:marker>
          <c:cat>
            <c:strRef>
              <c:f>Antebrazo!$B$28:$O$28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Antebrazo!$B$32:$O$32</c:f>
              <c:numCache>
                <c:formatCode>General</c:formatCode>
                <c:ptCount val="14"/>
                <c:pt idx="0">
                  <c:v>72.289156626506028</c:v>
                </c:pt>
                <c:pt idx="1">
                  <c:v>63.694267515923549</c:v>
                </c:pt>
                <c:pt idx="2">
                  <c:v>109.09090909090909</c:v>
                </c:pt>
                <c:pt idx="3">
                  <c:v>105.80645161290319</c:v>
                </c:pt>
                <c:pt idx="4">
                  <c:v>70.588235294117666</c:v>
                </c:pt>
                <c:pt idx="5">
                  <c:v>74.838709677419359</c:v>
                </c:pt>
                <c:pt idx="6">
                  <c:v>68.817204301075336</c:v>
                </c:pt>
                <c:pt idx="7">
                  <c:v>94.409937888198755</c:v>
                </c:pt>
                <c:pt idx="8">
                  <c:v>101.07526881720423</c:v>
                </c:pt>
                <c:pt idx="9">
                  <c:v>102.6865671641791</c:v>
                </c:pt>
                <c:pt idx="10">
                  <c:v>87.91208791208787</c:v>
                </c:pt>
                <c:pt idx="11">
                  <c:v>96</c:v>
                </c:pt>
                <c:pt idx="12">
                  <c:v>68.181818181818187</c:v>
                </c:pt>
                <c:pt idx="13">
                  <c:v>66.666666666666671</c:v>
                </c:pt>
              </c:numCache>
            </c:numRef>
          </c:val>
        </c:ser>
        <c:ser>
          <c:idx val="4"/>
          <c:order val="4"/>
          <c:tx>
            <c:strRef>
              <c:f>Antebrazo!$A$33</c:f>
              <c:strCache>
                <c:ptCount val="1"/>
                <c:pt idx="0">
                  <c:v>Q3</c:v>
                </c:pt>
              </c:strCache>
            </c:strRef>
          </c:tx>
          <c:spPr>
            <a:ln w="28575">
              <a:noFill/>
            </a:ln>
          </c:spPr>
          <c:marker>
            <c:symbol val="none"/>
          </c:marker>
          <c:cat>
            <c:strRef>
              <c:f>Antebrazo!$B$28:$O$28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Antebrazo!$B$33:$O$33</c:f>
              <c:numCache>
                <c:formatCode>General</c:formatCode>
                <c:ptCount val="14"/>
                <c:pt idx="0">
                  <c:v>65.844155844155836</c:v>
                </c:pt>
                <c:pt idx="1">
                  <c:v>60.188679245283005</c:v>
                </c:pt>
                <c:pt idx="2">
                  <c:v>73.007113888704225</c:v>
                </c:pt>
                <c:pt idx="3">
                  <c:v>77.900717703349287</c:v>
                </c:pt>
                <c:pt idx="4">
                  <c:v>66.353339754874227</c:v>
                </c:pt>
                <c:pt idx="5">
                  <c:v>68.263988522238151</c:v>
                </c:pt>
                <c:pt idx="6">
                  <c:v>63.157894736842067</c:v>
                </c:pt>
                <c:pt idx="7">
                  <c:v>62.790697674418595</c:v>
                </c:pt>
                <c:pt idx="8">
                  <c:v>67.931971596388181</c:v>
                </c:pt>
                <c:pt idx="9">
                  <c:v>63.739573679332715</c:v>
                </c:pt>
                <c:pt idx="10">
                  <c:v>62.249380677126346</c:v>
                </c:pt>
                <c:pt idx="11">
                  <c:v>66.564417177914109</c:v>
                </c:pt>
                <c:pt idx="12">
                  <c:v>68.181818181818187</c:v>
                </c:pt>
                <c:pt idx="13">
                  <c:v>63.694267515923549</c:v>
                </c:pt>
              </c:numCache>
            </c:numRef>
          </c:val>
        </c:ser>
        <c:hiLowLines/>
        <c:upDownBars>
          <c:gapWidth val="150"/>
          <c:upBars>
            <c:spPr>
              <a:solidFill>
                <a:srgbClr val="FFFF00">
                  <a:alpha val="46000"/>
                </a:srgbClr>
              </a:solidFill>
            </c:spPr>
          </c:upBars>
          <c:downBars/>
        </c:upDownBars>
        <c:axId val="55985664"/>
        <c:axId val="55987200"/>
      </c:stockChart>
      <c:catAx>
        <c:axId val="55970048"/>
        <c:scaling>
          <c:orientation val="minMax"/>
        </c:scaling>
        <c:axPos val="b"/>
        <c:numFmt formatCode="General" sourceLinked="1"/>
        <c:tickLblPos val="nextTo"/>
        <c:crossAx val="55984128"/>
        <c:crosses val="autoZero"/>
        <c:auto val="1"/>
        <c:lblAlgn val="ctr"/>
        <c:lblOffset val="100"/>
      </c:catAx>
      <c:valAx>
        <c:axId val="55984128"/>
        <c:scaling>
          <c:orientation val="minMax"/>
          <c:max val="120"/>
          <c:min val="20"/>
        </c:scaling>
        <c:axPos val="l"/>
        <c:majorGridlines/>
        <c:numFmt formatCode="General" sourceLinked="1"/>
        <c:tickLblPos val="nextTo"/>
        <c:crossAx val="55970048"/>
        <c:crosses val="autoZero"/>
        <c:crossBetween val="between"/>
      </c:valAx>
      <c:catAx>
        <c:axId val="55985664"/>
        <c:scaling>
          <c:orientation val="minMax"/>
        </c:scaling>
        <c:delete val="1"/>
        <c:axPos val="b"/>
        <c:tickLblPos val="none"/>
        <c:crossAx val="55987200"/>
        <c:crosses val="autoZero"/>
        <c:auto val="1"/>
        <c:lblAlgn val="ctr"/>
        <c:lblOffset val="100"/>
      </c:catAx>
      <c:valAx>
        <c:axId val="55987200"/>
        <c:scaling>
          <c:orientation val="minMax"/>
          <c:min val="20"/>
        </c:scaling>
        <c:axPos val="r"/>
        <c:numFmt formatCode="General" sourceLinked="1"/>
        <c:tickLblPos val="nextTo"/>
        <c:crossAx val="55985664"/>
        <c:crosses val="max"/>
        <c:crossBetween val="between"/>
      </c:valAx>
    </c:plotArea>
    <c:legend>
      <c:legendPos val="r"/>
      <c:layout/>
    </c:legend>
    <c:plotVisOnly val="1"/>
    <c:dispBlanksAs val="gap"/>
  </c:chart>
  <c:externalData r:id="rId2"/>
</c:chartSpace>
</file>

<file path=ppt/charts/chart7.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'Cabeza a final costillas'!$A$29</c:f>
              <c:strCache>
                <c:ptCount val="1"/>
                <c:pt idx="0">
                  <c:v>Mediana</c:v>
                </c:pt>
              </c:strCache>
            </c:strRef>
          </c:tx>
          <c:spPr>
            <a:blipFill>
              <a:blip xmlns:r="http://schemas.openxmlformats.org/officeDocument/2006/relationships" r:embed="rId1"/>
              <a:stretch>
                <a:fillRect/>
              </a:stretch>
            </a:blipFill>
            <a:ln w="28575">
              <a:noFill/>
            </a:ln>
          </c:spPr>
          <c:pictureOptions>
            <c:pictureFormat val="stretch"/>
          </c:pictureOptions>
          <c:cat>
            <c:strRef>
              <c:f>'Cabeza a final costillas'!$B$28:$O$28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'Cabeza a final costillas'!$B$29:$O$29</c:f>
              <c:numCache>
                <c:formatCode>General</c:formatCode>
                <c:ptCount val="14"/>
                <c:pt idx="0">
                  <c:v>80.49642665027288</c:v>
                </c:pt>
                <c:pt idx="1">
                  <c:v>79.503105590062106</c:v>
                </c:pt>
                <c:pt idx="2">
                  <c:v>90.243902439024382</c:v>
                </c:pt>
                <c:pt idx="3">
                  <c:v>88.884970316816478</c:v>
                </c:pt>
                <c:pt idx="4">
                  <c:v>90.861099684629096</c:v>
                </c:pt>
                <c:pt idx="5">
                  <c:v>90.607734806629722</c:v>
                </c:pt>
                <c:pt idx="6">
                  <c:v>124.55089820359275</c:v>
                </c:pt>
                <c:pt idx="7">
                  <c:v>99.3788819875776</c:v>
                </c:pt>
                <c:pt idx="8">
                  <c:v>95.86030251635448</c:v>
                </c:pt>
                <c:pt idx="9">
                  <c:v>90.852130325814485</c:v>
                </c:pt>
                <c:pt idx="10">
                  <c:v>90.712970270981288</c:v>
                </c:pt>
                <c:pt idx="11">
                  <c:v>93.47581759557805</c:v>
                </c:pt>
                <c:pt idx="12">
                  <c:v>100</c:v>
                </c:pt>
                <c:pt idx="13">
                  <c:v>111.90476190476191</c:v>
                </c:pt>
              </c:numCache>
            </c:numRef>
          </c:val>
        </c:ser>
        <c:axId val="56058240"/>
        <c:axId val="56059776"/>
      </c:barChart>
      <c:stockChart>
        <c:ser>
          <c:idx val="1"/>
          <c:order val="1"/>
          <c:tx>
            <c:strRef>
              <c:f>'Cabeza a final costillas'!$A$30</c:f>
              <c:strCache>
                <c:ptCount val="1"/>
                <c:pt idx="0">
                  <c:v>Q1</c:v>
                </c:pt>
              </c:strCache>
            </c:strRef>
          </c:tx>
          <c:spPr>
            <a:ln w="28575">
              <a:noFill/>
            </a:ln>
          </c:spPr>
          <c:marker>
            <c:symbol val="none"/>
          </c:marker>
          <c:cat>
            <c:strRef>
              <c:f>'Cabeza a final costillas'!$B$28:$O$28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'Cabeza a final costillas'!$B$30:$O$30</c:f>
              <c:numCache>
                <c:formatCode>General</c:formatCode>
                <c:ptCount val="14"/>
                <c:pt idx="0">
                  <c:v>72.821035928822383</c:v>
                </c:pt>
                <c:pt idx="1">
                  <c:v>73.985849056603726</c:v>
                </c:pt>
                <c:pt idx="2">
                  <c:v>78.37003576134012</c:v>
                </c:pt>
                <c:pt idx="3">
                  <c:v>82.995858260469362</c:v>
                </c:pt>
                <c:pt idx="4">
                  <c:v>88.287007110536436</c:v>
                </c:pt>
                <c:pt idx="5">
                  <c:v>84.668674698795186</c:v>
                </c:pt>
                <c:pt idx="6">
                  <c:v>92.307692307692278</c:v>
                </c:pt>
                <c:pt idx="7">
                  <c:v>87.272727272727224</c:v>
                </c:pt>
                <c:pt idx="8">
                  <c:v>90.437909879416125</c:v>
                </c:pt>
                <c:pt idx="9">
                  <c:v>86.855112758727188</c:v>
                </c:pt>
                <c:pt idx="10">
                  <c:v>80.924855491329495</c:v>
                </c:pt>
                <c:pt idx="11">
                  <c:v>91.334008097165949</c:v>
                </c:pt>
                <c:pt idx="12">
                  <c:v>94.242842792566478</c:v>
                </c:pt>
                <c:pt idx="13">
                  <c:v>91.764705882352942</c:v>
                </c:pt>
              </c:numCache>
            </c:numRef>
          </c:val>
        </c:ser>
        <c:ser>
          <c:idx val="2"/>
          <c:order val="2"/>
          <c:tx>
            <c:strRef>
              <c:f>'Cabeza a final costillas'!$A$31</c:f>
              <c:strCache>
                <c:ptCount val="1"/>
                <c:pt idx="0">
                  <c:v>Mínimo</c:v>
                </c:pt>
              </c:strCache>
            </c:strRef>
          </c:tx>
          <c:spPr>
            <a:ln w="28575">
              <a:noFill/>
            </a:ln>
          </c:spPr>
          <c:marker>
            <c:symbol val="none"/>
          </c:marker>
          <c:cat>
            <c:strRef>
              <c:f>'Cabeza a final costillas'!$B$28:$O$28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'Cabeza a final costillas'!$B$31:$O$31</c:f>
              <c:numCache>
                <c:formatCode>General</c:formatCode>
                <c:ptCount val="14"/>
                <c:pt idx="0">
                  <c:v>65.88235294117645</c:v>
                </c:pt>
                <c:pt idx="1">
                  <c:v>33.121019108280258</c:v>
                </c:pt>
                <c:pt idx="2">
                  <c:v>35.44303797468352</c:v>
                </c:pt>
                <c:pt idx="3">
                  <c:v>28.742514970059876</c:v>
                </c:pt>
                <c:pt idx="4">
                  <c:v>76.300578034682005</c:v>
                </c:pt>
                <c:pt idx="5">
                  <c:v>78.527607361963192</c:v>
                </c:pt>
                <c:pt idx="6">
                  <c:v>80.874316939890718</c:v>
                </c:pt>
                <c:pt idx="7">
                  <c:v>77.575757575757507</c:v>
                </c:pt>
                <c:pt idx="8">
                  <c:v>81.720430107526781</c:v>
                </c:pt>
                <c:pt idx="9">
                  <c:v>73.202614379084949</c:v>
                </c:pt>
                <c:pt idx="10">
                  <c:v>75.428571428571388</c:v>
                </c:pt>
                <c:pt idx="11">
                  <c:v>78.048780487804848</c:v>
                </c:pt>
                <c:pt idx="12">
                  <c:v>90.607734806629722</c:v>
                </c:pt>
                <c:pt idx="13">
                  <c:v>89.171974522292956</c:v>
                </c:pt>
              </c:numCache>
            </c:numRef>
          </c:val>
        </c:ser>
        <c:ser>
          <c:idx val="3"/>
          <c:order val="3"/>
          <c:tx>
            <c:strRef>
              <c:f>'Cabeza a final costillas'!$A$32</c:f>
              <c:strCache>
                <c:ptCount val="1"/>
                <c:pt idx="0">
                  <c:v>Máximo</c:v>
                </c:pt>
              </c:strCache>
            </c:strRef>
          </c:tx>
          <c:spPr>
            <a:ln w="28575">
              <a:noFill/>
            </a:ln>
          </c:spPr>
          <c:marker>
            <c:symbol val="none"/>
          </c:marker>
          <c:cat>
            <c:strRef>
              <c:f>'Cabeza a final costillas'!$B$28:$O$28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'Cabeza a final costillas'!$B$32:$O$32</c:f>
              <c:numCache>
                <c:formatCode>General</c:formatCode>
                <c:ptCount val="14"/>
                <c:pt idx="0">
                  <c:v>90.909090909090907</c:v>
                </c:pt>
                <c:pt idx="1">
                  <c:v>104.82758620689651</c:v>
                </c:pt>
                <c:pt idx="2">
                  <c:v>179.88165680473386</c:v>
                </c:pt>
                <c:pt idx="3">
                  <c:v>140.88050314465411</c:v>
                </c:pt>
                <c:pt idx="4">
                  <c:v>102.38095238095238</c:v>
                </c:pt>
                <c:pt idx="5">
                  <c:v>111.68831168831169</c:v>
                </c:pt>
                <c:pt idx="6">
                  <c:v>141.86046511627907</c:v>
                </c:pt>
                <c:pt idx="7">
                  <c:v>148.71794871794873</c:v>
                </c:pt>
                <c:pt idx="8">
                  <c:v>144</c:v>
                </c:pt>
                <c:pt idx="9">
                  <c:v>147.09677419354819</c:v>
                </c:pt>
                <c:pt idx="10">
                  <c:v>138.36477987421384</c:v>
                </c:pt>
                <c:pt idx="11">
                  <c:v>134.22818791946324</c:v>
                </c:pt>
                <c:pt idx="12">
                  <c:v>105.26315789473684</c:v>
                </c:pt>
                <c:pt idx="13">
                  <c:v>126.1904761904761</c:v>
                </c:pt>
              </c:numCache>
            </c:numRef>
          </c:val>
        </c:ser>
        <c:ser>
          <c:idx val="4"/>
          <c:order val="4"/>
          <c:tx>
            <c:strRef>
              <c:f>'Cabeza a final costillas'!$A$33</c:f>
              <c:strCache>
                <c:ptCount val="1"/>
                <c:pt idx="0">
                  <c:v>Q3</c:v>
                </c:pt>
              </c:strCache>
            </c:strRef>
          </c:tx>
          <c:spPr>
            <a:ln w="28575">
              <a:noFill/>
            </a:ln>
          </c:spPr>
          <c:marker>
            <c:symbol val="none"/>
          </c:marker>
          <c:cat>
            <c:strRef>
              <c:f>'Cabeza a final costillas'!$B$28:$O$28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'Cabeza a final costillas'!$B$33:$O$33</c:f>
              <c:numCache>
                <c:formatCode>General</c:formatCode>
                <c:ptCount val="14"/>
                <c:pt idx="0">
                  <c:v>85.247528391341149</c:v>
                </c:pt>
                <c:pt idx="1">
                  <c:v>85.831202046035799</c:v>
                </c:pt>
                <c:pt idx="2">
                  <c:v>93.619591478146276</c:v>
                </c:pt>
                <c:pt idx="3">
                  <c:v>100.47770700636939</c:v>
                </c:pt>
                <c:pt idx="4">
                  <c:v>93.007750919600639</c:v>
                </c:pt>
                <c:pt idx="5">
                  <c:v>95.953216374269005</c:v>
                </c:pt>
                <c:pt idx="6">
                  <c:v>137.63440860215056</c:v>
                </c:pt>
                <c:pt idx="7">
                  <c:v>135.84905660377359</c:v>
                </c:pt>
                <c:pt idx="8">
                  <c:v>103.87980493402171</c:v>
                </c:pt>
                <c:pt idx="9">
                  <c:v>99.232956671406129</c:v>
                </c:pt>
                <c:pt idx="10">
                  <c:v>106.33240241605498</c:v>
                </c:pt>
                <c:pt idx="11">
                  <c:v>120.64985994397763</c:v>
                </c:pt>
                <c:pt idx="12">
                  <c:v>104.72488038277513</c:v>
                </c:pt>
                <c:pt idx="13">
                  <c:v>120</c:v>
                </c:pt>
              </c:numCache>
            </c:numRef>
          </c:val>
        </c:ser>
        <c:hiLowLines/>
        <c:upDownBars>
          <c:gapWidth val="150"/>
          <c:upBars>
            <c:spPr>
              <a:solidFill>
                <a:srgbClr val="FFFF00">
                  <a:alpha val="47000"/>
                </a:srgbClr>
              </a:solidFill>
            </c:spPr>
          </c:upBars>
          <c:downBars/>
        </c:upDownBars>
        <c:axId val="56061312"/>
        <c:axId val="56067200"/>
      </c:stockChart>
      <c:catAx>
        <c:axId val="56058240"/>
        <c:scaling>
          <c:orientation val="minMax"/>
        </c:scaling>
        <c:axPos val="b"/>
        <c:numFmt formatCode="General" sourceLinked="1"/>
        <c:tickLblPos val="nextTo"/>
        <c:crossAx val="56059776"/>
        <c:crosses val="autoZero"/>
        <c:auto val="1"/>
        <c:lblAlgn val="ctr"/>
        <c:lblOffset val="100"/>
      </c:catAx>
      <c:valAx>
        <c:axId val="56059776"/>
        <c:scaling>
          <c:orientation val="minMax"/>
          <c:max val="180"/>
          <c:min val="20"/>
        </c:scaling>
        <c:axPos val="l"/>
        <c:majorGridlines/>
        <c:numFmt formatCode="General" sourceLinked="1"/>
        <c:tickLblPos val="nextTo"/>
        <c:crossAx val="56058240"/>
        <c:crosses val="autoZero"/>
        <c:crossBetween val="between"/>
      </c:valAx>
      <c:catAx>
        <c:axId val="56061312"/>
        <c:scaling>
          <c:orientation val="minMax"/>
        </c:scaling>
        <c:delete val="1"/>
        <c:axPos val="b"/>
        <c:tickLblPos val="none"/>
        <c:crossAx val="56067200"/>
        <c:crosses val="autoZero"/>
        <c:auto val="1"/>
        <c:lblAlgn val="ctr"/>
        <c:lblOffset val="100"/>
      </c:catAx>
      <c:valAx>
        <c:axId val="56067200"/>
        <c:scaling>
          <c:orientation val="minMax"/>
          <c:max val="180"/>
          <c:min val="20"/>
        </c:scaling>
        <c:axPos val="r"/>
        <c:numFmt formatCode="General" sourceLinked="1"/>
        <c:tickLblPos val="nextTo"/>
        <c:crossAx val="56061312"/>
        <c:crosses val="max"/>
        <c:crossBetween val="between"/>
      </c:valAx>
    </c:plotArea>
    <c:legend>
      <c:legendPos val="r"/>
      <c:layout/>
    </c:legend>
    <c:plotVisOnly val="1"/>
    <c:dispBlanksAs val="gap"/>
  </c:chart>
  <c:externalData r:id="rId2"/>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plotArea>
      <c:layout/>
      <c:barChart>
        <c:barDir val="col"/>
        <c:grouping val="clustered"/>
        <c:ser>
          <c:idx val="0"/>
          <c:order val="0"/>
          <c:tx>
            <c:strRef>
              <c:f>'Hombro a hombro'!$A$29</c:f>
              <c:strCache>
                <c:ptCount val="1"/>
                <c:pt idx="0">
                  <c:v>Mediana</c:v>
                </c:pt>
              </c:strCache>
            </c:strRef>
          </c:tx>
          <c:spPr>
            <a:blipFill>
              <a:blip xmlns:r="http://schemas.openxmlformats.org/officeDocument/2006/relationships" r:embed="rId1"/>
              <a:stretch>
                <a:fillRect/>
              </a:stretch>
            </a:blipFill>
            <a:ln w="28575">
              <a:noFill/>
            </a:ln>
          </c:spPr>
          <c:pictureOptions>
            <c:pictureFormat val="stretch"/>
          </c:pictureOptions>
          <c:cat>
            <c:strRef>
              <c:f>'Hombro a hombro'!$B$28:$O$28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'Hombro a hombro'!$B$29:$O$29</c:f>
              <c:numCache>
                <c:formatCode>General</c:formatCode>
                <c:ptCount val="14"/>
                <c:pt idx="0">
                  <c:v>99.377344626213414</c:v>
                </c:pt>
                <c:pt idx="1">
                  <c:v>93.506493506493456</c:v>
                </c:pt>
                <c:pt idx="2">
                  <c:v>98.892885129297355</c:v>
                </c:pt>
                <c:pt idx="3">
                  <c:v>97.790359361484619</c:v>
                </c:pt>
                <c:pt idx="4">
                  <c:v>99.676575832645113</c:v>
                </c:pt>
                <c:pt idx="5">
                  <c:v>94.117647058823508</c:v>
                </c:pt>
                <c:pt idx="6">
                  <c:v>98.245614035087726</c:v>
                </c:pt>
                <c:pt idx="7">
                  <c:v>91.891891891891888</c:v>
                </c:pt>
                <c:pt idx="8">
                  <c:v>98.017278886195513</c:v>
                </c:pt>
                <c:pt idx="9">
                  <c:v>95.867189688988574</c:v>
                </c:pt>
                <c:pt idx="10">
                  <c:v>103.61602982292638</c:v>
                </c:pt>
                <c:pt idx="11">
                  <c:v>97.673202614379079</c:v>
                </c:pt>
                <c:pt idx="12">
                  <c:v>112.19236564540431</c:v>
                </c:pt>
                <c:pt idx="13">
                  <c:v>100</c:v>
                </c:pt>
              </c:numCache>
            </c:numRef>
          </c:val>
        </c:ser>
        <c:axId val="56104832"/>
        <c:axId val="56106368"/>
      </c:barChart>
      <c:stockChart>
        <c:ser>
          <c:idx val="1"/>
          <c:order val="1"/>
          <c:tx>
            <c:strRef>
              <c:f>'Hombro a hombro'!$A$30</c:f>
              <c:strCache>
                <c:ptCount val="1"/>
                <c:pt idx="0">
                  <c:v>Q1</c:v>
                </c:pt>
              </c:strCache>
            </c:strRef>
          </c:tx>
          <c:spPr>
            <a:ln w="28575">
              <a:noFill/>
            </a:ln>
          </c:spPr>
          <c:marker>
            <c:symbol val="none"/>
          </c:marker>
          <c:cat>
            <c:strRef>
              <c:f>'Hombro a hombro'!$B$28:$O$28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'Hombro a hombro'!$B$30:$O$30</c:f>
              <c:numCache>
                <c:formatCode>General</c:formatCode>
                <c:ptCount val="14"/>
                <c:pt idx="0">
                  <c:v>93.665158371040718</c:v>
                </c:pt>
                <c:pt idx="1">
                  <c:v>87.35294117647048</c:v>
                </c:pt>
                <c:pt idx="2">
                  <c:v>91.745036572622709</c:v>
                </c:pt>
                <c:pt idx="3">
                  <c:v>91.821422284809017</c:v>
                </c:pt>
                <c:pt idx="4">
                  <c:v>91.258741258741196</c:v>
                </c:pt>
                <c:pt idx="5">
                  <c:v>88.652009771263579</c:v>
                </c:pt>
                <c:pt idx="6">
                  <c:v>95.808383233532865</c:v>
                </c:pt>
                <c:pt idx="7">
                  <c:v>88.60759493670885</c:v>
                </c:pt>
                <c:pt idx="8">
                  <c:v>93.678108866950353</c:v>
                </c:pt>
                <c:pt idx="9">
                  <c:v>89.260436227069178</c:v>
                </c:pt>
                <c:pt idx="10">
                  <c:v>92.728731942215049</c:v>
                </c:pt>
                <c:pt idx="11">
                  <c:v>87.051282051282072</c:v>
                </c:pt>
                <c:pt idx="12">
                  <c:v>100.67491210447007</c:v>
                </c:pt>
                <c:pt idx="13">
                  <c:v>95.238095238095212</c:v>
                </c:pt>
              </c:numCache>
            </c:numRef>
          </c:val>
        </c:ser>
        <c:ser>
          <c:idx val="2"/>
          <c:order val="2"/>
          <c:tx>
            <c:strRef>
              <c:f>'Hombro a hombro'!$A$31</c:f>
              <c:strCache>
                <c:ptCount val="1"/>
                <c:pt idx="0">
                  <c:v>Mínimo</c:v>
                </c:pt>
              </c:strCache>
            </c:strRef>
          </c:tx>
          <c:spPr>
            <a:ln w="28575">
              <a:noFill/>
            </a:ln>
          </c:spPr>
          <c:marker>
            <c:symbol val="none"/>
          </c:marker>
          <c:cat>
            <c:strRef>
              <c:f>'Hombro a hombro'!$B$28:$O$28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'Hombro a hombro'!$B$31:$O$31</c:f>
              <c:numCache>
                <c:formatCode>General</c:formatCode>
                <c:ptCount val="14"/>
                <c:pt idx="0">
                  <c:v>40.23668639053254</c:v>
                </c:pt>
                <c:pt idx="1">
                  <c:v>80.503144654088061</c:v>
                </c:pt>
                <c:pt idx="2">
                  <c:v>78.481012658227883</c:v>
                </c:pt>
                <c:pt idx="3">
                  <c:v>35.928143712574894</c:v>
                </c:pt>
                <c:pt idx="4">
                  <c:v>89.411764705882405</c:v>
                </c:pt>
                <c:pt idx="5">
                  <c:v>80</c:v>
                </c:pt>
                <c:pt idx="6">
                  <c:v>77.272727272727195</c:v>
                </c:pt>
                <c:pt idx="7">
                  <c:v>85.714285714285722</c:v>
                </c:pt>
                <c:pt idx="8">
                  <c:v>38.095238095238102</c:v>
                </c:pt>
                <c:pt idx="9">
                  <c:v>85.534591194968556</c:v>
                </c:pt>
                <c:pt idx="10">
                  <c:v>37.735849056603776</c:v>
                </c:pt>
                <c:pt idx="11">
                  <c:v>82.926829268292735</c:v>
                </c:pt>
                <c:pt idx="12">
                  <c:v>97.727272727272734</c:v>
                </c:pt>
                <c:pt idx="13">
                  <c:v>94.267515923566876</c:v>
                </c:pt>
              </c:numCache>
            </c:numRef>
          </c:val>
        </c:ser>
        <c:ser>
          <c:idx val="3"/>
          <c:order val="3"/>
          <c:tx>
            <c:strRef>
              <c:f>'Hombro a hombro'!$A$32</c:f>
              <c:strCache>
                <c:ptCount val="1"/>
                <c:pt idx="0">
                  <c:v>Máximo</c:v>
                </c:pt>
              </c:strCache>
            </c:strRef>
          </c:tx>
          <c:spPr>
            <a:ln w="28575">
              <a:noFill/>
            </a:ln>
          </c:spPr>
          <c:marker>
            <c:symbol val="none"/>
          </c:marker>
          <c:cat>
            <c:strRef>
              <c:f>'Hombro a hombro'!$B$28:$O$28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'Hombro a hombro'!$B$32:$O$32</c:f>
              <c:numCache>
                <c:formatCode>General</c:formatCode>
                <c:ptCount val="14"/>
                <c:pt idx="0">
                  <c:v>109.09090909090909</c:v>
                </c:pt>
                <c:pt idx="1">
                  <c:v>114.64968152866241</c:v>
                </c:pt>
                <c:pt idx="2">
                  <c:v>115.9763313609467</c:v>
                </c:pt>
                <c:pt idx="3">
                  <c:v>118.23899371069177</c:v>
                </c:pt>
                <c:pt idx="4">
                  <c:v>116.77018633540364</c:v>
                </c:pt>
                <c:pt idx="5">
                  <c:v>113.54838709677412</c:v>
                </c:pt>
                <c:pt idx="6">
                  <c:v>108.23529411764706</c:v>
                </c:pt>
                <c:pt idx="7">
                  <c:v>108.64197530864195</c:v>
                </c:pt>
                <c:pt idx="8">
                  <c:v>114.28571428571429</c:v>
                </c:pt>
                <c:pt idx="9">
                  <c:v>110.25641025641025</c:v>
                </c:pt>
                <c:pt idx="10">
                  <c:v>115.21739130434787</c:v>
                </c:pt>
                <c:pt idx="11">
                  <c:v>115.43624161073826</c:v>
                </c:pt>
                <c:pt idx="12">
                  <c:v>123.97660818713446</c:v>
                </c:pt>
                <c:pt idx="13">
                  <c:v>112.94117647058823</c:v>
                </c:pt>
              </c:numCache>
            </c:numRef>
          </c:val>
        </c:ser>
        <c:ser>
          <c:idx val="4"/>
          <c:order val="4"/>
          <c:tx>
            <c:strRef>
              <c:f>'Hombro a hombro'!$A$33</c:f>
              <c:strCache>
                <c:ptCount val="1"/>
                <c:pt idx="0">
                  <c:v>Q3</c:v>
                </c:pt>
              </c:strCache>
            </c:strRef>
          </c:tx>
          <c:spPr>
            <a:ln w="28575">
              <a:noFill/>
            </a:ln>
          </c:spPr>
          <c:marker>
            <c:symbol val="none"/>
          </c:marker>
          <c:cat>
            <c:strRef>
              <c:f>'Hombro a hombro'!$B$28:$O$28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'Hombro a hombro'!$B$33:$O$33</c:f>
              <c:numCache>
                <c:formatCode>General</c:formatCode>
                <c:ptCount val="14"/>
                <c:pt idx="0">
                  <c:v>103.68486934751994</c:v>
                </c:pt>
                <c:pt idx="1">
                  <c:v>103.67091903150221</c:v>
                </c:pt>
                <c:pt idx="2">
                  <c:v>101.20682480233043</c:v>
                </c:pt>
                <c:pt idx="3">
                  <c:v>102.42167754070417</c:v>
                </c:pt>
                <c:pt idx="4">
                  <c:v>102.57352941176471</c:v>
                </c:pt>
                <c:pt idx="5">
                  <c:v>97.39927233526474</c:v>
                </c:pt>
                <c:pt idx="6">
                  <c:v>101.77514792899404</c:v>
                </c:pt>
                <c:pt idx="7">
                  <c:v>100.64516129032259</c:v>
                </c:pt>
                <c:pt idx="8">
                  <c:v>103.20422795476388</c:v>
                </c:pt>
                <c:pt idx="9">
                  <c:v>100.90361445783132</c:v>
                </c:pt>
                <c:pt idx="10">
                  <c:v>108.34005918751681</c:v>
                </c:pt>
                <c:pt idx="11">
                  <c:v>107.15411282697761</c:v>
                </c:pt>
                <c:pt idx="12">
                  <c:v>123.03960659223817</c:v>
                </c:pt>
                <c:pt idx="13">
                  <c:v>100</c:v>
                </c:pt>
              </c:numCache>
            </c:numRef>
          </c:val>
        </c:ser>
        <c:hiLowLines/>
        <c:upDownBars>
          <c:gapWidth val="150"/>
          <c:upBars>
            <c:spPr>
              <a:solidFill>
                <a:srgbClr val="FFFF00">
                  <a:alpha val="52000"/>
                </a:srgbClr>
              </a:solidFill>
            </c:spPr>
          </c:upBars>
          <c:downBars/>
        </c:upDownBars>
        <c:axId val="56116352"/>
        <c:axId val="56117888"/>
      </c:stockChart>
      <c:catAx>
        <c:axId val="56104832"/>
        <c:scaling>
          <c:orientation val="minMax"/>
        </c:scaling>
        <c:axPos val="b"/>
        <c:numFmt formatCode="General" sourceLinked="1"/>
        <c:tickLblPos val="nextTo"/>
        <c:crossAx val="56106368"/>
        <c:crosses val="autoZero"/>
        <c:auto val="1"/>
        <c:lblAlgn val="ctr"/>
        <c:lblOffset val="100"/>
      </c:catAx>
      <c:valAx>
        <c:axId val="56106368"/>
        <c:scaling>
          <c:orientation val="minMax"/>
          <c:max val="140"/>
          <c:min val="40"/>
        </c:scaling>
        <c:axPos val="l"/>
        <c:majorGridlines/>
        <c:numFmt formatCode="General" sourceLinked="1"/>
        <c:tickLblPos val="nextTo"/>
        <c:crossAx val="56104832"/>
        <c:crosses val="autoZero"/>
        <c:crossBetween val="between"/>
      </c:valAx>
      <c:catAx>
        <c:axId val="56116352"/>
        <c:scaling>
          <c:orientation val="minMax"/>
        </c:scaling>
        <c:delete val="1"/>
        <c:axPos val="b"/>
        <c:tickLblPos val="none"/>
        <c:crossAx val="56117888"/>
        <c:crosses val="autoZero"/>
        <c:auto val="1"/>
        <c:lblAlgn val="ctr"/>
        <c:lblOffset val="100"/>
      </c:catAx>
      <c:valAx>
        <c:axId val="56117888"/>
        <c:scaling>
          <c:orientation val="minMax"/>
          <c:max val="140"/>
          <c:min val="40"/>
        </c:scaling>
        <c:axPos val="r"/>
        <c:numFmt formatCode="General" sourceLinked="1"/>
        <c:tickLblPos val="nextTo"/>
        <c:crossAx val="56116352"/>
        <c:crosses val="max"/>
        <c:crossBetween val="between"/>
      </c:valAx>
    </c:plotArea>
    <c:legend>
      <c:legendPos val="r"/>
      <c:layout/>
    </c:legend>
    <c:plotVisOnly val="1"/>
    <c:dispBlanksAs val="gap"/>
  </c:chart>
  <c:externalData r:id="rId2"/>
</c:chartSpace>
</file>

<file path=ppt/charts/chart9.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'Planta pie a rodilla'!$A$29</c:f>
              <c:strCache>
                <c:ptCount val="1"/>
                <c:pt idx="0">
                  <c:v>Mediana</c:v>
                </c:pt>
              </c:strCache>
            </c:strRef>
          </c:tx>
          <c:spPr>
            <a:blipFill>
              <a:blip xmlns:r="http://schemas.openxmlformats.org/officeDocument/2006/relationships" r:embed="rId1"/>
              <a:stretch>
                <a:fillRect/>
              </a:stretch>
            </a:blipFill>
            <a:ln w="28575">
              <a:noFill/>
            </a:ln>
          </c:spPr>
          <c:pictureOptions>
            <c:pictureFormat val="stretch"/>
          </c:pictureOptions>
          <c:cat>
            <c:strRef>
              <c:f>'Planta pie a rodilla'!$B$28:$O$28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'Planta pie a rodilla'!$B$29:$O$29</c:f>
              <c:numCache>
                <c:formatCode>General</c:formatCode>
                <c:ptCount val="14"/>
                <c:pt idx="0">
                  <c:v>115.58441558441559</c:v>
                </c:pt>
                <c:pt idx="1">
                  <c:v>101.86335403726707</c:v>
                </c:pt>
                <c:pt idx="2">
                  <c:v>114.11255411255402</c:v>
                </c:pt>
                <c:pt idx="3">
                  <c:v>113.74663072776282</c:v>
                </c:pt>
                <c:pt idx="4">
                  <c:v>121.5280865569882</c:v>
                </c:pt>
                <c:pt idx="5">
                  <c:v>110.8433734939759</c:v>
                </c:pt>
                <c:pt idx="6">
                  <c:v>119.29824561403512</c:v>
                </c:pt>
                <c:pt idx="7">
                  <c:v>120.9876543209877</c:v>
                </c:pt>
                <c:pt idx="8">
                  <c:v>119.4178117752934</c:v>
                </c:pt>
                <c:pt idx="9">
                  <c:v>108.86803026057719</c:v>
                </c:pt>
                <c:pt idx="10">
                  <c:v>116.66061106523539</c:v>
                </c:pt>
                <c:pt idx="11">
                  <c:v>112.61940673705374</c:v>
                </c:pt>
                <c:pt idx="12">
                  <c:v>121.56893520843795</c:v>
                </c:pt>
                <c:pt idx="13">
                  <c:v>110.58823529411769</c:v>
                </c:pt>
              </c:numCache>
            </c:numRef>
          </c:val>
        </c:ser>
        <c:axId val="56185600"/>
        <c:axId val="56187136"/>
      </c:barChart>
      <c:stockChart>
        <c:ser>
          <c:idx val="1"/>
          <c:order val="1"/>
          <c:tx>
            <c:strRef>
              <c:f>'Planta pie a rodilla'!$A$30</c:f>
              <c:strCache>
                <c:ptCount val="1"/>
                <c:pt idx="0">
                  <c:v>Q1</c:v>
                </c:pt>
              </c:strCache>
            </c:strRef>
          </c:tx>
          <c:spPr>
            <a:ln w="28575">
              <a:noFill/>
            </a:ln>
          </c:spPr>
          <c:marker>
            <c:symbol val="none"/>
          </c:marker>
          <c:cat>
            <c:strRef>
              <c:f>'Planta pie a rodilla'!$B$28:$O$28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'Planta pie a rodilla'!$B$30:$O$30</c:f>
              <c:numCache>
                <c:formatCode>General</c:formatCode>
                <c:ptCount val="14"/>
                <c:pt idx="0">
                  <c:v>101.77514792899404</c:v>
                </c:pt>
                <c:pt idx="1">
                  <c:v>99.689440993788736</c:v>
                </c:pt>
                <c:pt idx="2">
                  <c:v>109.79822852732552</c:v>
                </c:pt>
                <c:pt idx="3">
                  <c:v>105.16688061617454</c:v>
                </c:pt>
                <c:pt idx="4">
                  <c:v>116.34358288770055</c:v>
                </c:pt>
                <c:pt idx="5">
                  <c:v>106.58777120315577</c:v>
                </c:pt>
                <c:pt idx="6">
                  <c:v>117.77777777777774</c:v>
                </c:pt>
                <c:pt idx="7">
                  <c:v>113.51351351351352</c:v>
                </c:pt>
                <c:pt idx="8">
                  <c:v>111.1333032665421</c:v>
                </c:pt>
                <c:pt idx="9">
                  <c:v>105.35217794253931</c:v>
                </c:pt>
                <c:pt idx="10">
                  <c:v>105.33187163643603</c:v>
                </c:pt>
                <c:pt idx="11">
                  <c:v>105.40890688259104</c:v>
                </c:pt>
                <c:pt idx="12">
                  <c:v>120.39998707634648</c:v>
                </c:pt>
                <c:pt idx="13">
                  <c:v>107.5</c:v>
                </c:pt>
              </c:numCache>
            </c:numRef>
          </c:val>
        </c:ser>
        <c:ser>
          <c:idx val="2"/>
          <c:order val="2"/>
          <c:tx>
            <c:strRef>
              <c:f>'Planta pie a rodilla'!$A$31</c:f>
              <c:strCache>
                <c:ptCount val="1"/>
                <c:pt idx="0">
                  <c:v>Mínimo</c:v>
                </c:pt>
              </c:strCache>
            </c:strRef>
          </c:tx>
          <c:spPr>
            <a:ln w="28575">
              <a:noFill/>
            </a:ln>
          </c:spPr>
          <c:marker>
            <c:symbol val="none"/>
          </c:marker>
          <c:cat>
            <c:strRef>
              <c:f>'Planta pie a rodilla'!$B$28:$O$28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'Planta pie a rodilla'!$B$31:$O$31</c:f>
              <c:numCache>
                <c:formatCode>General</c:formatCode>
                <c:ptCount val="14"/>
                <c:pt idx="0">
                  <c:v>91.503267973856211</c:v>
                </c:pt>
                <c:pt idx="1">
                  <c:v>95.597484276729517</c:v>
                </c:pt>
                <c:pt idx="2">
                  <c:v>105.66037735849045</c:v>
                </c:pt>
                <c:pt idx="3">
                  <c:v>90.965732087227408</c:v>
                </c:pt>
                <c:pt idx="4">
                  <c:v>106.95187165775397</c:v>
                </c:pt>
                <c:pt idx="5">
                  <c:v>97.560975609756099</c:v>
                </c:pt>
                <c:pt idx="6">
                  <c:v>95.454545454545467</c:v>
                </c:pt>
                <c:pt idx="7">
                  <c:v>104.34782608695652</c:v>
                </c:pt>
                <c:pt idx="8">
                  <c:v>47.619047619047564</c:v>
                </c:pt>
                <c:pt idx="9">
                  <c:v>95.238095238095212</c:v>
                </c:pt>
                <c:pt idx="10">
                  <c:v>47.79874213836483</c:v>
                </c:pt>
                <c:pt idx="11">
                  <c:v>96.644295302013433</c:v>
                </c:pt>
                <c:pt idx="12">
                  <c:v>116.95906432748538</c:v>
                </c:pt>
                <c:pt idx="13">
                  <c:v>107.00636942675158</c:v>
                </c:pt>
              </c:numCache>
            </c:numRef>
          </c:val>
        </c:ser>
        <c:ser>
          <c:idx val="3"/>
          <c:order val="3"/>
          <c:tx>
            <c:strRef>
              <c:f>'Planta pie a rodilla'!$A$32</c:f>
              <c:strCache>
                <c:ptCount val="1"/>
                <c:pt idx="0">
                  <c:v>Máximo</c:v>
                </c:pt>
              </c:strCache>
            </c:strRef>
          </c:tx>
          <c:spPr>
            <a:ln w="28575">
              <a:noFill/>
            </a:ln>
          </c:spPr>
          <c:marker>
            <c:symbol val="none"/>
          </c:marker>
          <c:cat>
            <c:strRef>
              <c:f>'Planta pie a rodilla'!$B$28:$O$28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'Planta pie a rodilla'!$B$32:$O$32</c:f>
              <c:numCache>
                <c:formatCode>General</c:formatCode>
                <c:ptCount val="14"/>
                <c:pt idx="0">
                  <c:v>132.53012048192781</c:v>
                </c:pt>
                <c:pt idx="1">
                  <c:v>124.67532467532465</c:v>
                </c:pt>
                <c:pt idx="2">
                  <c:v>137.93103448275863</c:v>
                </c:pt>
                <c:pt idx="3">
                  <c:v>126.45161290322582</c:v>
                </c:pt>
                <c:pt idx="4">
                  <c:v>128.57142857142861</c:v>
                </c:pt>
                <c:pt idx="5">
                  <c:v>129.03225806451613</c:v>
                </c:pt>
                <c:pt idx="6">
                  <c:v>129.34131736526962</c:v>
                </c:pt>
                <c:pt idx="7">
                  <c:v>141.02564102564102</c:v>
                </c:pt>
                <c:pt idx="8">
                  <c:v>132.59668508287282</c:v>
                </c:pt>
                <c:pt idx="9">
                  <c:v>123.25581395348833</c:v>
                </c:pt>
                <c:pt idx="10">
                  <c:v>129.10052910052909</c:v>
                </c:pt>
                <c:pt idx="11">
                  <c:v>130.95238095238113</c:v>
                </c:pt>
                <c:pt idx="12">
                  <c:v>122.72727272727273</c:v>
                </c:pt>
                <c:pt idx="13">
                  <c:v>119.04761904761914</c:v>
                </c:pt>
              </c:numCache>
            </c:numRef>
          </c:val>
        </c:ser>
        <c:ser>
          <c:idx val="4"/>
          <c:order val="4"/>
          <c:tx>
            <c:strRef>
              <c:f>'Planta pie a rodilla'!$A$33</c:f>
              <c:strCache>
                <c:ptCount val="1"/>
                <c:pt idx="0">
                  <c:v>Q3</c:v>
                </c:pt>
              </c:strCache>
            </c:strRef>
          </c:tx>
          <c:spPr>
            <a:ln w="28575">
              <a:noFill/>
            </a:ln>
          </c:spPr>
          <c:marker>
            <c:symbol val="none"/>
          </c:marker>
          <c:cat>
            <c:strRef>
              <c:f>'Planta pie a rodilla'!$B$28:$O$28</c:f>
              <c:strCache>
                <c:ptCount val="14"/>
                <c:pt idx="0">
                  <c:v>12 M</c:v>
                </c:pt>
                <c:pt idx="1">
                  <c:v>12 F</c:v>
                </c:pt>
                <c:pt idx="2">
                  <c:v>13 M</c:v>
                </c:pt>
                <c:pt idx="3">
                  <c:v>13 F</c:v>
                </c:pt>
                <c:pt idx="4">
                  <c:v>14 M</c:v>
                </c:pt>
                <c:pt idx="5">
                  <c:v>14 F</c:v>
                </c:pt>
                <c:pt idx="6">
                  <c:v>15 M</c:v>
                </c:pt>
                <c:pt idx="7">
                  <c:v>15 F</c:v>
                </c:pt>
                <c:pt idx="8">
                  <c:v>16 M</c:v>
                </c:pt>
                <c:pt idx="9">
                  <c:v>16 F</c:v>
                </c:pt>
                <c:pt idx="10">
                  <c:v>17 M</c:v>
                </c:pt>
                <c:pt idx="11">
                  <c:v>17 F</c:v>
                </c:pt>
                <c:pt idx="12">
                  <c:v>18 M</c:v>
                </c:pt>
                <c:pt idx="13">
                  <c:v>18 M</c:v>
                </c:pt>
              </c:strCache>
            </c:strRef>
          </c:cat>
          <c:val>
            <c:numRef>
              <c:f>'Planta pie a rodilla'!$B$33:$O$33</c:f>
              <c:numCache>
                <c:formatCode>General</c:formatCode>
                <c:ptCount val="14"/>
                <c:pt idx="0">
                  <c:v>119.98643199035159</c:v>
                </c:pt>
                <c:pt idx="1">
                  <c:v>116.00747549487016</c:v>
                </c:pt>
                <c:pt idx="2">
                  <c:v>129.46012606193486</c:v>
                </c:pt>
                <c:pt idx="3">
                  <c:v>122.00343803719323</c:v>
                </c:pt>
                <c:pt idx="4">
                  <c:v>124.32343667892798</c:v>
                </c:pt>
                <c:pt idx="5">
                  <c:v>117.9305247597931</c:v>
                </c:pt>
                <c:pt idx="6">
                  <c:v>124.7058823529411</c:v>
                </c:pt>
                <c:pt idx="7">
                  <c:v>126.70807453416144</c:v>
                </c:pt>
                <c:pt idx="8">
                  <c:v>124.8711943793911</c:v>
                </c:pt>
                <c:pt idx="9">
                  <c:v>114.68030690537084</c:v>
                </c:pt>
                <c:pt idx="10">
                  <c:v>123.33246736377217</c:v>
                </c:pt>
                <c:pt idx="11">
                  <c:v>122.02197802197803</c:v>
                </c:pt>
                <c:pt idx="12">
                  <c:v>121.87499999999999</c:v>
                </c:pt>
                <c:pt idx="13">
                  <c:v>114.28571428571429</c:v>
                </c:pt>
              </c:numCache>
            </c:numRef>
          </c:val>
        </c:ser>
        <c:hiLowLines/>
        <c:upDownBars>
          <c:gapWidth val="150"/>
          <c:upBars>
            <c:spPr>
              <a:solidFill>
                <a:srgbClr val="FFFF00">
                  <a:alpha val="53000"/>
                </a:srgbClr>
              </a:solidFill>
            </c:spPr>
          </c:upBars>
          <c:downBars/>
        </c:upDownBars>
        <c:axId val="56188928"/>
        <c:axId val="56190464"/>
      </c:stockChart>
      <c:catAx>
        <c:axId val="56185600"/>
        <c:scaling>
          <c:orientation val="minMax"/>
        </c:scaling>
        <c:axPos val="b"/>
        <c:numFmt formatCode="General" sourceLinked="1"/>
        <c:tickLblPos val="nextTo"/>
        <c:crossAx val="56187136"/>
        <c:crosses val="autoZero"/>
        <c:auto val="1"/>
        <c:lblAlgn val="ctr"/>
        <c:lblOffset val="100"/>
      </c:catAx>
      <c:valAx>
        <c:axId val="56187136"/>
        <c:scaling>
          <c:orientation val="minMax"/>
          <c:max val="140"/>
          <c:min val="40"/>
        </c:scaling>
        <c:axPos val="l"/>
        <c:majorGridlines/>
        <c:numFmt formatCode="General" sourceLinked="1"/>
        <c:tickLblPos val="nextTo"/>
        <c:crossAx val="56185600"/>
        <c:crosses val="autoZero"/>
        <c:crossBetween val="between"/>
      </c:valAx>
      <c:catAx>
        <c:axId val="56188928"/>
        <c:scaling>
          <c:orientation val="minMax"/>
        </c:scaling>
        <c:delete val="1"/>
        <c:axPos val="b"/>
        <c:tickLblPos val="none"/>
        <c:crossAx val="56190464"/>
        <c:crosses val="autoZero"/>
        <c:auto val="1"/>
        <c:lblAlgn val="ctr"/>
        <c:lblOffset val="100"/>
      </c:catAx>
      <c:valAx>
        <c:axId val="56190464"/>
        <c:scaling>
          <c:orientation val="minMax"/>
          <c:max val="140"/>
          <c:min val="40"/>
        </c:scaling>
        <c:axPos val="r"/>
        <c:numFmt formatCode="General" sourceLinked="1"/>
        <c:tickLblPos val="nextTo"/>
        <c:crossAx val="56188928"/>
        <c:crosses val="max"/>
        <c:crossBetween val="between"/>
      </c:valAx>
    </c:plotArea>
    <c:legend>
      <c:legendPos val="r"/>
      <c:layout/>
    </c:legend>
    <c:plotVisOnly val="1"/>
    <c:dispBlanksAs val="gap"/>
  </c:chart>
  <c:externalData r:id="rId2"/>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19/02/2013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19/02/2013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19/02/2013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19/02/2013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19/02/2013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pPr/>
              <a:t>19/02/2013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pPr/>
              <a:t>19/02/2013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pPr/>
              <a:t>19/02/2013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19/02/2013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19/02/2013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19/02/2013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41000"/>
            <a:lum/>
          </a:blip>
          <a:srcRect/>
          <a:stretch>
            <a:fillRect l="-7000" r="-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19/02/2013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cdn.inquisitr.com/wp-content/2012/02/vitruvian-man-leonardo-da-vinci.jpg"/>
          <p:cNvPicPr>
            <a:picLocks noChangeAspect="1" noChangeArrowheads="1"/>
          </p:cNvPicPr>
          <p:nvPr/>
        </p:nvPicPr>
        <p:blipFill>
          <a:blip r:embed="rId2" cstate="print"/>
          <a:srcRect/>
          <a:stretch>
            <a:fillRect/>
          </a:stretch>
        </p:blipFill>
        <p:spPr bwMode="auto">
          <a:xfrm>
            <a:off x="1357290" y="428604"/>
            <a:ext cx="3405202" cy="3405202"/>
          </a:xfrm>
          <a:prstGeom prst="rect">
            <a:avLst/>
          </a:prstGeom>
          <a:noFill/>
        </p:spPr>
      </p:pic>
      <p:sp>
        <p:nvSpPr>
          <p:cNvPr id="8" name="7 Rectángulo"/>
          <p:cNvSpPr/>
          <p:nvPr/>
        </p:nvSpPr>
        <p:spPr>
          <a:xfrm>
            <a:off x="1571604" y="3929066"/>
            <a:ext cx="6034024" cy="923330"/>
          </a:xfrm>
          <a:prstGeom prst="rect">
            <a:avLst/>
          </a:prstGeom>
          <a:noFill/>
        </p:spPr>
        <p:txBody>
          <a:bodyPr wrap="none" lIns="91440" tIns="45720" rIns="91440" bIns="45720">
            <a:spAutoFit/>
          </a:bodyPr>
          <a:lstStyle/>
          <a:p>
            <a:pPr algn="ct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Los </a:t>
            </a:r>
            <a:r>
              <a:rPr lang="en-US" sz="5400" b="1" cap="none" spc="0"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hijos</a:t>
            </a:r>
            <a:r>
              <a:rPr lang="en-U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de </a:t>
            </a:r>
            <a:r>
              <a:rPr lang="en-US" sz="5400" b="1" cap="none" spc="0"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Vitrubio</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0" name="9 Rectángulo"/>
          <p:cNvSpPr/>
          <p:nvPr/>
        </p:nvSpPr>
        <p:spPr>
          <a:xfrm>
            <a:off x="714348" y="4857760"/>
            <a:ext cx="7788158" cy="1815882"/>
          </a:xfrm>
          <a:prstGeom prst="rect">
            <a:avLst/>
          </a:prstGeom>
          <a:noFill/>
        </p:spPr>
        <p:txBody>
          <a:bodyPr wrap="none" lIns="91440" tIns="45720" rIns="91440" bIns="45720">
            <a:spAutoFit/>
          </a:bodyPr>
          <a:lstStyle/>
          <a:p>
            <a:pPr algn="ctr"/>
            <a:r>
              <a:rPr lang="es-E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Trabajo de Matemáticas</a:t>
            </a:r>
            <a:endParaRPr lang="es-ES" sz="28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algn="ctr"/>
            <a:r>
              <a:rPr lang="es-ES" sz="28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Profesora</a:t>
            </a:r>
            <a:r>
              <a:rPr lang="en-US" sz="28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Emilia </a:t>
            </a:r>
            <a:r>
              <a:rPr lang="en-US" sz="2800" b="1" cap="none" spc="0"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Gata</a:t>
            </a:r>
            <a:r>
              <a:rPr lang="en-US" sz="28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Mena</a:t>
            </a:r>
          </a:p>
          <a:p>
            <a:pPr algn="ctr"/>
            <a:endParaRPr lang="en-US" sz="28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algn="ctr"/>
            <a:r>
              <a:rPr lang="en-US" sz="28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Marco Pinto </a:t>
            </a:r>
            <a:r>
              <a:rPr lang="en-US" sz="2800" b="1" cap="none" spc="0"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Gamboa</a:t>
            </a:r>
            <a:r>
              <a:rPr lang="en-US" sz="28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y Antonio José </a:t>
            </a:r>
            <a:r>
              <a:rPr lang="en-US" sz="2800" b="1" cap="none" spc="0"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Bollas</a:t>
            </a:r>
            <a:r>
              <a:rPr lang="en-US" sz="28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Becerra</a:t>
            </a:r>
            <a:endParaRPr lang="en-US" sz="2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pic>
        <p:nvPicPr>
          <p:cNvPr id="5" name="Picture 1" descr="E:\Mis imágenes TOSHIBA\2000-02 (feb)\Image1.gif"/>
          <p:cNvPicPr>
            <a:picLocks noChangeAspect="1" noChangeArrowheads="1"/>
          </p:cNvPicPr>
          <p:nvPr/>
        </p:nvPicPr>
        <p:blipFill>
          <a:blip r:embed="rId3" cstate="print"/>
          <a:srcRect/>
          <a:stretch>
            <a:fillRect/>
          </a:stretch>
        </p:blipFill>
        <p:spPr bwMode="auto">
          <a:xfrm>
            <a:off x="6000760" y="1000108"/>
            <a:ext cx="2071702" cy="2114344"/>
          </a:xfrm>
          <a:prstGeom prst="rect">
            <a:avLst/>
          </a:prstGeom>
          <a:noFill/>
        </p:spPr>
      </p:pic>
    </p:spTree>
  </p:cSld>
  <p:clrMapOvr>
    <a:masterClrMapping/>
  </p:clrMapOvr>
  <p:transition>
    <p:whee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Gráficas</a:t>
            </a:r>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(pg. 2)</a:t>
            </a:r>
            <a:endParaRPr lang="en-US" dirty="0"/>
          </a:p>
        </p:txBody>
      </p:sp>
      <p:sp>
        <p:nvSpPr>
          <p:cNvPr id="7" name="6 CuadroTexto"/>
          <p:cNvSpPr txBox="1"/>
          <p:nvPr/>
        </p:nvSpPr>
        <p:spPr>
          <a:xfrm>
            <a:off x="785786" y="1357298"/>
            <a:ext cx="2643206" cy="400110"/>
          </a:xfrm>
          <a:prstGeom prst="rect">
            <a:avLst/>
          </a:prstGeom>
          <a:noFill/>
        </p:spPr>
        <p:txBody>
          <a:bodyPr wrap="square" rtlCol="0">
            <a:spAutoFit/>
          </a:bodyPr>
          <a:lstStyle/>
          <a:p>
            <a:pPr algn="ctr"/>
            <a:r>
              <a:rPr lang="en-US" sz="2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CABEZA A BARBILLA</a:t>
            </a:r>
            <a:endParaRPr lang="en-US" sz="2000" b="1" dirty="0"/>
          </a:p>
        </p:txBody>
      </p:sp>
      <p:sp>
        <p:nvSpPr>
          <p:cNvPr id="9" name="8 CuadroTexto"/>
          <p:cNvSpPr txBox="1"/>
          <p:nvPr/>
        </p:nvSpPr>
        <p:spPr>
          <a:xfrm>
            <a:off x="5000628" y="1357298"/>
            <a:ext cx="2643206" cy="707886"/>
          </a:xfrm>
          <a:prstGeom prst="rect">
            <a:avLst/>
          </a:prstGeom>
          <a:noFill/>
        </p:spPr>
        <p:txBody>
          <a:bodyPr wrap="square" rtlCol="0">
            <a:spAutoFit/>
          </a:bodyPr>
          <a:lstStyle/>
          <a:p>
            <a:pPr algn="ctr"/>
            <a:r>
              <a:rPr lang="en-US" sz="2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CODO A AXILA</a:t>
            </a:r>
          </a:p>
          <a:p>
            <a:pPr algn="ctr"/>
            <a:endParaRPr lang="en-US" sz="2000" b="1" dirty="0"/>
          </a:p>
        </p:txBody>
      </p:sp>
      <p:sp>
        <p:nvSpPr>
          <p:cNvPr id="10" name="9 CuadroTexto"/>
          <p:cNvSpPr txBox="1"/>
          <p:nvPr/>
        </p:nvSpPr>
        <p:spPr>
          <a:xfrm>
            <a:off x="571472" y="4714884"/>
            <a:ext cx="7929618" cy="1477328"/>
          </a:xfrm>
          <a:prstGeom prst="rect">
            <a:avLst/>
          </a:prstGeom>
          <a:noFill/>
        </p:spPr>
        <p:txBody>
          <a:bodyPr wrap="square" rtlCol="0">
            <a:spAutoFit/>
          </a:bodyPr>
          <a:lstStyle/>
          <a:p>
            <a:r>
              <a:rPr lang="es-ES" dirty="0" smtClean="0"/>
              <a:t>Ambas medidas parecen tener una varianza significante, con algunos despuntes variados.</a:t>
            </a:r>
          </a:p>
          <a:p>
            <a:r>
              <a:rPr lang="es-ES" dirty="0" smtClean="0"/>
              <a:t>Individualmente, la distancia de la cabeza a la barbilla está ligeramente sobre el 100%, mientras que la distancia del codo a la axila está casi completamente por encima de 100%, más cerca del 120%.</a:t>
            </a:r>
            <a:endParaRPr lang="en-US" dirty="0"/>
          </a:p>
        </p:txBody>
      </p:sp>
      <p:graphicFrame>
        <p:nvGraphicFramePr>
          <p:cNvPr id="11" name="1 Gráfico"/>
          <p:cNvGraphicFramePr>
            <a:graphicFrameLocks/>
          </p:cNvGraphicFramePr>
          <p:nvPr/>
        </p:nvGraphicFramePr>
        <p:xfrm>
          <a:off x="571472" y="1928802"/>
          <a:ext cx="4071966"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1 Gráfico"/>
          <p:cNvGraphicFramePr>
            <a:graphicFrameLocks/>
          </p:cNvGraphicFramePr>
          <p:nvPr/>
        </p:nvGraphicFramePr>
        <p:xfrm>
          <a:off x="4786314" y="1857364"/>
          <a:ext cx="4000528" cy="274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Gráficas</a:t>
            </a:r>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(pg. 3)</a:t>
            </a:r>
            <a:endParaRPr lang="en-US" dirty="0"/>
          </a:p>
        </p:txBody>
      </p:sp>
      <p:sp>
        <p:nvSpPr>
          <p:cNvPr id="7" name="6 CuadroTexto"/>
          <p:cNvSpPr txBox="1"/>
          <p:nvPr/>
        </p:nvSpPr>
        <p:spPr>
          <a:xfrm>
            <a:off x="785786" y="1357298"/>
            <a:ext cx="2643206" cy="400110"/>
          </a:xfrm>
          <a:prstGeom prst="rect">
            <a:avLst/>
          </a:prstGeom>
          <a:noFill/>
        </p:spPr>
        <p:txBody>
          <a:bodyPr wrap="square" rtlCol="0">
            <a:spAutoFit/>
          </a:bodyPr>
          <a:lstStyle/>
          <a:p>
            <a:pPr algn="ctr"/>
            <a:r>
              <a:rPr lang="en-US" sz="2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PIE</a:t>
            </a:r>
            <a:endParaRPr lang="en-US" sz="2000" b="1" dirty="0"/>
          </a:p>
        </p:txBody>
      </p:sp>
      <p:sp>
        <p:nvSpPr>
          <p:cNvPr id="9" name="8 CuadroTexto"/>
          <p:cNvSpPr txBox="1"/>
          <p:nvPr/>
        </p:nvSpPr>
        <p:spPr>
          <a:xfrm>
            <a:off x="5000628" y="1357298"/>
            <a:ext cx="2643206" cy="707886"/>
          </a:xfrm>
          <a:prstGeom prst="rect">
            <a:avLst/>
          </a:prstGeom>
          <a:noFill/>
        </p:spPr>
        <p:txBody>
          <a:bodyPr wrap="square" rtlCol="0">
            <a:spAutoFit/>
          </a:bodyPr>
          <a:lstStyle/>
          <a:p>
            <a:pPr algn="ctr"/>
            <a:r>
              <a:rPr lang="en-US" sz="2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ANTEBRAZO</a:t>
            </a:r>
          </a:p>
          <a:p>
            <a:pPr algn="ctr"/>
            <a:endParaRPr lang="en-US" sz="2000" b="1" dirty="0"/>
          </a:p>
        </p:txBody>
      </p:sp>
      <p:sp>
        <p:nvSpPr>
          <p:cNvPr id="10" name="9 CuadroTexto"/>
          <p:cNvSpPr txBox="1"/>
          <p:nvPr/>
        </p:nvSpPr>
        <p:spPr>
          <a:xfrm>
            <a:off x="571472" y="4714884"/>
            <a:ext cx="7929618" cy="1200329"/>
          </a:xfrm>
          <a:prstGeom prst="rect">
            <a:avLst/>
          </a:prstGeom>
          <a:noFill/>
        </p:spPr>
        <p:txBody>
          <a:bodyPr wrap="square" rtlCol="0">
            <a:spAutoFit/>
          </a:bodyPr>
          <a:lstStyle/>
          <a:p>
            <a:r>
              <a:rPr lang="es-ES" dirty="0" smtClean="0"/>
              <a:t>La medida del pie parece conformarse bastante a las medidas de da Vinci, aunque están por debajo del 100%, más cercanas al 90%. El antebrazo es todo lo contrario. Se aprecian diversos despuntes en los rangos y los datos tienden a concentrarse entre el 60% y 70%.</a:t>
            </a:r>
            <a:endParaRPr lang="en-US" dirty="0"/>
          </a:p>
        </p:txBody>
      </p:sp>
      <p:graphicFrame>
        <p:nvGraphicFramePr>
          <p:cNvPr id="8" name="1 Gráfico"/>
          <p:cNvGraphicFramePr>
            <a:graphicFrameLocks/>
          </p:cNvGraphicFramePr>
          <p:nvPr/>
        </p:nvGraphicFramePr>
        <p:xfrm>
          <a:off x="357158" y="1928802"/>
          <a:ext cx="4143404"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1 Gráfico"/>
          <p:cNvGraphicFramePr>
            <a:graphicFrameLocks/>
          </p:cNvGraphicFramePr>
          <p:nvPr/>
        </p:nvGraphicFramePr>
        <p:xfrm>
          <a:off x="4500562" y="1928802"/>
          <a:ext cx="4214842" cy="274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checke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Gráficas</a:t>
            </a:r>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(pg. 4)</a:t>
            </a:r>
            <a:endParaRPr lang="en-US" dirty="0"/>
          </a:p>
        </p:txBody>
      </p:sp>
      <p:sp>
        <p:nvSpPr>
          <p:cNvPr id="7" name="6 CuadroTexto"/>
          <p:cNvSpPr txBox="1"/>
          <p:nvPr/>
        </p:nvSpPr>
        <p:spPr>
          <a:xfrm>
            <a:off x="642910" y="1357298"/>
            <a:ext cx="3143272" cy="400110"/>
          </a:xfrm>
          <a:prstGeom prst="rect">
            <a:avLst/>
          </a:prstGeom>
          <a:noFill/>
        </p:spPr>
        <p:txBody>
          <a:bodyPr wrap="square" rtlCol="0">
            <a:spAutoFit/>
          </a:bodyPr>
          <a:lstStyle/>
          <a:p>
            <a:pPr algn="ctr"/>
            <a:r>
              <a:rPr lang="en-US" sz="2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CABEZA A FINAL COSTILLAS</a:t>
            </a:r>
            <a:endParaRPr lang="en-US" sz="2000" b="1" dirty="0"/>
          </a:p>
        </p:txBody>
      </p:sp>
      <p:sp>
        <p:nvSpPr>
          <p:cNvPr id="9" name="8 CuadroTexto"/>
          <p:cNvSpPr txBox="1"/>
          <p:nvPr/>
        </p:nvSpPr>
        <p:spPr>
          <a:xfrm>
            <a:off x="5000628" y="1357298"/>
            <a:ext cx="2643206" cy="707886"/>
          </a:xfrm>
          <a:prstGeom prst="rect">
            <a:avLst/>
          </a:prstGeom>
          <a:noFill/>
        </p:spPr>
        <p:txBody>
          <a:bodyPr wrap="square" rtlCol="0">
            <a:spAutoFit/>
          </a:bodyPr>
          <a:lstStyle/>
          <a:p>
            <a:pPr algn="ctr"/>
            <a:r>
              <a:rPr lang="en-US" sz="2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ENTRE HOMBROS</a:t>
            </a:r>
          </a:p>
          <a:p>
            <a:pPr algn="ctr"/>
            <a:endParaRPr lang="en-US" sz="2000" b="1" dirty="0"/>
          </a:p>
        </p:txBody>
      </p:sp>
      <p:sp>
        <p:nvSpPr>
          <p:cNvPr id="10" name="9 CuadroTexto"/>
          <p:cNvSpPr txBox="1"/>
          <p:nvPr/>
        </p:nvSpPr>
        <p:spPr>
          <a:xfrm>
            <a:off x="571472" y="4714884"/>
            <a:ext cx="7929618" cy="1754326"/>
          </a:xfrm>
          <a:prstGeom prst="rect">
            <a:avLst/>
          </a:prstGeom>
          <a:noFill/>
        </p:spPr>
        <p:txBody>
          <a:bodyPr wrap="square" rtlCol="0">
            <a:spAutoFit/>
          </a:bodyPr>
          <a:lstStyle/>
          <a:p>
            <a:r>
              <a:rPr lang="es-ES" dirty="0" smtClean="0"/>
              <a:t>La medida de cabeza a final costillas sigue una distribución bastante extraña. Las cuatro primera medidas, por debajo de la media pero la más concentrada, tiene las mayores anomalías, mientras que el resto no tiene rangos amplios pero sí una concentración más dispersa.</a:t>
            </a:r>
          </a:p>
          <a:p>
            <a:r>
              <a:rPr lang="es-ES" dirty="0" smtClean="0"/>
              <a:t>La distancia entre hombros parece conformarse bastante bien a las medidas de da Vinci, pero tiene algunos despuntes.</a:t>
            </a:r>
            <a:endParaRPr lang="en-US" dirty="0"/>
          </a:p>
        </p:txBody>
      </p:sp>
      <p:graphicFrame>
        <p:nvGraphicFramePr>
          <p:cNvPr id="11" name="1 Gráfico"/>
          <p:cNvGraphicFramePr>
            <a:graphicFrameLocks/>
          </p:cNvGraphicFramePr>
          <p:nvPr/>
        </p:nvGraphicFramePr>
        <p:xfrm>
          <a:off x="428596" y="1857364"/>
          <a:ext cx="4214842"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1 Gráfico"/>
          <p:cNvGraphicFramePr>
            <a:graphicFrameLocks/>
          </p:cNvGraphicFramePr>
          <p:nvPr/>
        </p:nvGraphicFramePr>
        <p:xfrm>
          <a:off x="4786314" y="1785926"/>
          <a:ext cx="3929090" cy="274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blinds dir="ver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Gráficas</a:t>
            </a:r>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(pg. 5)</a:t>
            </a:r>
            <a:endParaRPr lang="en-US" dirty="0"/>
          </a:p>
        </p:txBody>
      </p:sp>
      <p:sp>
        <p:nvSpPr>
          <p:cNvPr id="7" name="6 CuadroTexto"/>
          <p:cNvSpPr txBox="1"/>
          <p:nvPr/>
        </p:nvSpPr>
        <p:spPr>
          <a:xfrm>
            <a:off x="642910" y="1357298"/>
            <a:ext cx="3143272" cy="400110"/>
          </a:xfrm>
          <a:prstGeom prst="rect">
            <a:avLst/>
          </a:prstGeom>
          <a:noFill/>
        </p:spPr>
        <p:txBody>
          <a:bodyPr wrap="square" rtlCol="0">
            <a:spAutoFit/>
          </a:bodyPr>
          <a:lstStyle/>
          <a:p>
            <a:pPr algn="ctr"/>
            <a:r>
              <a:rPr lang="en-US" sz="2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PLANTA PIE A RODILLA</a:t>
            </a:r>
            <a:endParaRPr lang="en-US" sz="2000" b="1" dirty="0"/>
          </a:p>
        </p:txBody>
      </p:sp>
      <p:sp>
        <p:nvSpPr>
          <p:cNvPr id="9" name="8 CuadroTexto"/>
          <p:cNvSpPr txBox="1"/>
          <p:nvPr/>
        </p:nvSpPr>
        <p:spPr>
          <a:xfrm>
            <a:off x="5000628" y="1357298"/>
            <a:ext cx="2643206" cy="707886"/>
          </a:xfrm>
          <a:prstGeom prst="rect">
            <a:avLst/>
          </a:prstGeom>
          <a:noFill/>
        </p:spPr>
        <p:txBody>
          <a:bodyPr wrap="square" rtlCol="0">
            <a:spAutoFit/>
          </a:bodyPr>
          <a:lstStyle/>
          <a:p>
            <a:pPr algn="ctr"/>
            <a:r>
              <a:rPr lang="en-US" sz="2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ANCHO DEDO</a:t>
            </a:r>
          </a:p>
          <a:p>
            <a:pPr algn="ctr"/>
            <a:endParaRPr lang="en-US" sz="2000" b="1" dirty="0"/>
          </a:p>
        </p:txBody>
      </p:sp>
      <p:sp>
        <p:nvSpPr>
          <p:cNvPr id="10" name="9 CuadroTexto"/>
          <p:cNvSpPr txBox="1"/>
          <p:nvPr/>
        </p:nvSpPr>
        <p:spPr>
          <a:xfrm>
            <a:off x="571472" y="4714884"/>
            <a:ext cx="7929618" cy="1200329"/>
          </a:xfrm>
          <a:prstGeom prst="rect">
            <a:avLst/>
          </a:prstGeom>
          <a:noFill/>
        </p:spPr>
        <p:txBody>
          <a:bodyPr wrap="square" rtlCol="0">
            <a:spAutoFit/>
          </a:bodyPr>
          <a:lstStyle/>
          <a:p>
            <a:r>
              <a:rPr lang="es-ES" dirty="0" smtClean="0"/>
              <a:t>La medida de la planta pie a rodilla parece estar entorno al eje de 110%, bastante regular. </a:t>
            </a:r>
          </a:p>
          <a:p>
            <a:r>
              <a:rPr lang="es-ES" dirty="0" smtClean="0"/>
              <a:t>El ancho del dedo es muy irregular, probablemente por las medidas tan diminutas tenidas que tomar. Tiende en torno al 130% y la distribución es muy dispersa.</a:t>
            </a:r>
            <a:endParaRPr lang="en-US" dirty="0"/>
          </a:p>
        </p:txBody>
      </p:sp>
      <p:graphicFrame>
        <p:nvGraphicFramePr>
          <p:cNvPr id="8" name="1 Gráfico"/>
          <p:cNvGraphicFramePr>
            <a:graphicFrameLocks/>
          </p:cNvGraphicFramePr>
          <p:nvPr/>
        </p:nvGraphicFramePr>
        <p:xfrm>
          <a:off x="500034" y="2000240"/>
          <a:ext cx="371476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1 Gráfico"/>
          <p:cNvGraphicFramePr>
            <a:graphicFrameLocks/>
          </p:cNvGraphicFramePr>
          <p:nvPr/>
        </p:nvGraphicFramePr>
        <p:xfrm>
          <a:off x="4500562" y="1928802"/>
          <a:ext cx="4071966" cy="274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strips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Gráficas</a:t>
            </a:r>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(pg. 6)</a:t>
            </a:r>
            <a:endParaRPr lang="en-US" dirty="0"/>
          </a:p>
        </p:txBody>
      </p:sp>
      <p:sp>
        <p:nvSpPr>
          <p:cNvPr id="7" name="6 CuadroTexto"/>
          <p:cNvSpPr txBox="1"/>
          <p:nvPr/>
        </p:nvSpPr>
        <p:spPr>
          <a:xfrm>
            <a:off x="500034" y="1357298"/>
            <a:ext cx="3143272" cy="400110"/>
          </a:xfrm>
          <a:prstGeom prst="rect">
            <a:avLst/>
          </a:prstGeom>
          <a:noFill/>
        </p:spPr>
        <p:txBody>
          <a:bodyPr wrap="square" rtlCol="0">
            <a:spAutoFit/>
          </a:bodyPr>
          <a:lstStyle/>
          <a:p>
            <a:pPr algn="ctr"/>
            <a:r>
              <a:rPr lang="en-US" sz="2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OREJA</a:t>
            </a:r>
            <a:endParaRPr lang="en-US" sz="2000" b="1" dirty="0"/>
          </a:p>
        </p:txBody>
      </p:sp>
      <p:sp>
        <p:nvSpPr>
          <p:cNvPr id="9" name="8 CuadroTexto"/>
          <p:cNvSpPr txBox="1"/>
          <p:nvPr/>
        </p:nvSpPr>
        <p:spPr>
          <a:xfrm>
            <a:off x="4786314" y="1428736"/>
            <a:ext cx="2643206" cy="707886"/>
          </a:xfrm>
          <a:prstGeom prst="rect">
            <a:avLst/>
          </a:prstGeom>
          <a:noFill/>
        </p:spPr>
        <p:txBody>
          <a:bodyPr wrap="square" rtlCol="0">
            <a:spAutoFit/>
          </a:bodyPr>
          <a:lstStyle/>
          <a:p>
            <a:pPr algn="ctr"/>
            <a:r>
              <a:rPr lang="en-US" sz="2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PELO A CEJAS</a:t>
            </a:r>
          </a:p>
          <a:p>
            <a:pPr algn="ctr"/>
            <a:endParaRPr lang="en-US" sz="2000" b="1" dirty="0"/>
          </a:p>
        </p:txBody>
      </p:sp>
      <p:sp>
        <p:nvSpPr>
          <p:cNvPr id="10" name="9 CuadroTexto"/>
          <p:cNvSpPr txBox="1"/>
          <p:nvPr/>
        </p:nvSpPr>
        <p:spPr>
          <a:xfrm>
            <a:off x="571472" y="4714884"/>
            <a:ext cx="7929618" cy="1200329"/>
          </a:xfrm>
          <a:prstGeom prst="rect">
            <a:avLst/>
          </a:prstGeom>
          <a:noFill/>
        </p:spPr>
        <p:txBody>
          <a:bodyPr wrap="square" rtlCol="0">
            <a:spAutoFit/>
          </a:bodyPr>
          <a:lstStyle/>
          <a:p>
            <a:r>
              <a:rPr lang="es-ES" dirty="0" smtClean="0"/>
              <a:t>La medida de la oreja es bastante compacta, centrándose entre el 100% con un ligero descenso con la edad.</a:t>
            </a:r>
          </a:p>
          <a:p>
            <a:r>
              <a:rPr lang="es-ES" dirty="0" smtClean="0"/>
              <a:t>La medida del pelo a las cejas es bastante dispersa, con rangos bastante amplios, pero tiene casi la misma distribución que las orejas.</a:t>
            </a:r>
            <a:endParaRPr lang="en-US" dirty="0"/>
          </a:p>
        </p:txBody>
      </p:sp>
      <p:graphicFrame>
        <p:nvGraphicFramePr>
          <p:cNvPr id="11" name="1 Gráfico"/>
          <p:cNvGraphicFramePr>
            <a:graphicFrameLocks/>
          </p:cNvGraphicFramePr>
          <p:nvPr/>
        </p:nvGraphicFramePr>
        <p:xfrm>
          <a:off x="428596" y="2000240"/>
          <a:ext cx="3786214"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1 Gráfico"/>
          <p:cNvGraphicFramePr>
            <a:graphicFrameLocks/>
          </p:cNvGraphicFramePr>
          <p:nvPr/>
        </p:nvGraphicFramePr>
        <p:xfrm>
          <a:off x="4357686" y="2000240"/>
          <a:ext cx="4143404" cy="274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Gráficas</a:t>
            </a:r>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(pg. 7)</a:t>
            </a:r>
            <a:endParaRPr lang="en-US" dirty="0"/>
          </a:p>
        </p:txBody>
      </p:sp>
      <p:sp>
        <p:nvSpPr>
          <p:cNvPr id="7" name="6 CuadroTexto"/>
          <p:cNvSpPr txBox="1"/>
          <p:nvPr/>
        </p:nvSpPr>
        <p:spPr>
          <a:xfrm>
            <a:off x="500034" y="1428736"/>
            <a:ext cx="3143272" cy="400110"/>
          </a:xfrm>
          <a:prstGeom prst="rect">
            <a:avLst/>
          </a:prstGeom>
          <a:noFill/>
        </p:spPr>
        <p:txBody>
          <a:bodyPr wrap="square" rtlCol="0">
            <a:spAutoFit/>
          </a:bodyPr>
          <a:lstStyle/>
          <a:p>
            <a:pPr algn="ctr"/>
            <a:r>
              <a:rPr lang="en-US" sz="2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CARA</a:t>
            </a:r>
            <a:endParaRPr lang="en-US" sz="2000" b="1" dirty="0"/>
          </a:p>
        </p:txBody>
      </p:sp>
      <p:sp>
        <p:nvSpPr>
          <p:cNvPr id="9" name="8 CuadroTexto"/>
          <p:cNvSpPr txBox="1"/>
          <p:nvPr/>
        </p:nvSpPr>
        <p:spPr>
          <a:xfrm>
            <a:off x="4786314" y="1428736"/>
            <a:ext cx="2643206" cy="707886"/>
          </a:xfrm>
          <a:prstGeom prst="rect">
            <a:avLst/>
          </a:prstGeom>
          <a:noFill/>
        </p:spPr>
        <p:txBody>
          <a:bodyPr wrap="square" rtlCol="0">
            <a:spAutoFit/>
          </a:bodyPr>
          <a:lstStyle/>
          <a:p>
            <a:pPr algn="ctr"/>
            <a:r>
              <a:rPr lang="en-US" sz="2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MANO</a:t>
            </a:r>
          </a:p>
          <a:p>
            <a:pPr algn="ctr"/>
            <a:endParaRPr lang="en-US" sz="2000" b="1" dirty="0"/>
          </a:p>
        </p:txBody>
      </p:sp>
      <p:sp>
        <p:nvSpPr>
          <p:cNvPr id="10" name="9 CuadroTexto"/>
          <p:cNvSpPr txBox="1"/>
          <p:nvPr/>
        </p:nvSpPr>
        <p:spPr>
          <a:xfrm>
            <a:off x="571472" y="4714884"/>
            <a:ext cx="7929618" cy="646331"/>
          </a:xfrm>
          <a:prstGeom prst="rect">
            <a:avLst/>
          </a:prstGeom>
          <a:noFill/>
        </p:spPr>
        <p:txBody>
          <a:bodyPr wrap="square" rtlCol="0">
            <a:spAutoFit/>
          </a:bodyPr>
          <a:lstStyle/>
          <a:p>
            <a:r>
              <a:rPr lang="es-ES" dirty="0" smtClean="0"/>
              <a:t>Ambas medidas son bastante compactas, estando muy ligeramente por encima del 100%. Las curvas entre las dos gráficas parecen ser bastante similares.</a:t>
            </a:r>
            <a:endParaRPr lang="en-US" dirty="0"/>
          </a:p>
        </p:txBody>
      </p:sp>
      <p:graphicFrame>
        <p:nvGraphicFramePr>
          <p:cNvPr id="8" name="1 Gráfico"/>
          <p:cNvGraphicFramePr>
            <a:graphicFrameLocks/>
          </p:cNvGraphicFramePr>
          <p:nvPr/>
        </p:nvGraphicFramePr>
        <p:xfrm>
          <a:off x="642910" y="1857364"/>
          <a:ext cx="371476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1 Gráfico"/>
          <p:cNvGraphicFramePr>
            <a:graphicFrameLocks/>
          </p:cNvGraphicFramePr>
          <p:nvPr/>
        </p:nvGraphicFramePr>
        <p:xfrm>
          <a:off x="4500562" y="1857364"/>
          <a:ext cx="3929090" cy="274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wheel spokes="3"/>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Gráficas</a:t>
            </a:r>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(pg. 8)</a:t>
            </a:r>
            <a:endParaRPr lang="en-US" dirty="0"/>
          </a:p>
        </p:txBody>
      </p:sp>
      <p:sp>
        <p:nvSpPr>
          <p:cNvPr id="7" name="6 CuadroTexto"/>
          <p:cNvSpPr txBox="1"/>
          <p:nvPr/>
        </p:nvSpPr>
        <p:spPr>
          <a:xfrm>
            <a:off x="500034" y="1428736"/>
            <a:ext cx="3143272" cy="400110"/>
          </a:xfrm>
          <a:prstGeom prst="rect">
            <a:avLst/>
          </a:prstGeom>
          <a:noFill/>
        </p:spPr>
        <p:txBody>
          <a:bodyPr wrap="square" rtlCol="0">
            <a:spAutoFit/>
          </a:bodyPr>
          <a:lstStyle/>
          <a:p>
            <a:pPr algn="ctr"/>
            <a:r>
              <a:rPr lang="en-US" sz="2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PELO A CLAVÍCULA</a:t>
            </a:r>
            <a:endParaRPr lang="en-US" sz="2000" b="1" dirty="0"/>
          </a:p>
        </p:txBody>
      </p:sp>
      <p:sp>
        <p:nvSpPr>
          <p:cNvPr id="9" name="8 CuadroTexto"/>
          <p:cNvSpPr txBox="1"/>
          <p:nvPr/>
        </p:nvSpPr>
        <p:spPr>
          <a:xfrm>
            <a:off x="4786314" y="1428736"/>
            <a:ext cx="2643206" cy="707886"/>
          </a:xfrm>
          <a:prstGeom prst="rect">
            <a:avLst/>
          </a:prstGeom>
          <a:noFill/>
        </p:spPr>
        <p:txBody>
          <a:bodyPr wrap="square" rtlCol="0">
            <a:spAutoFit/>
          </a:bodyPr>
          <a:lstStyle/>
          <a:p>
            <a:pPr algn="ctr"/>
            <a:r>
              <a:rPr lang="en-US" sz="2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CODO A MANO</a:t>
            </a:r>
          </a:p>
          <a:p>
            <a:pPr algn="ctr"/>
            <a:endParaRPr lang="en-US" sz="2000" b="1" dirty="0"/>
          </a:p>
        </p:txBody>
      </p:sp>
      <p:sp>
        <p:nvSpPr>
          <p:cNvPr id="10" name="9 CuadroTexto"/>
          <p:cNvSpPr txBox="1"/>
          <p:nvPr/>
        </p:nvSpPr>
        <p:spPr>
          <a:xfrm>
            <a:off x="571472" y="4714884"/>
            <a:ext cx="7929618" cy="1200329"/>
          </a:xfrm>
          <a:prstGeom prst="rect">
            <a:avLst/>
          </a:prstGeom>
          <a:noFill/>
        </p:spPr>
        <p:txBody>
          <a:bodyPr wrap="square" rtlCol="0">
            <a:spAutoFit/>
          </a:bodyPr>
          <a:lstStyle/>
          <a:p>
            <a:r>
              <a:rPr lang="es-ES" dirty="0" smtClean="0"/>
              <a:t>La medida de pelo a clavícula es bastante dispersa, tendiendo a estar sobre el 110%. Los rangos son bastante amplios.</a:t>
            </a:r>
          </a:p>
          <a:p>
            <a:r>
              <a:rPr lang="es-ES" dirty="0" smtClean="0"/>
              <a:t>La otra gráfica, del codo a mano, parece ser muy compacta, pero está por encima del 120% en general. Tiene algunos rangos anómalos.</a:t>
            </a:r>
            <a:endParaRPr lang="en-US" dirty="0"/>
          </a:p>
        </p:txBody>
      </p:sp>
      <p:graphicFrame>
        <p:nvGraphicFramePr>
          <p:cNvPr id="11" name="1 Gráfico"/>
          <p:cNvGraphicFramePr>
            <a:graphicFrameLocks/>
          </p:cNvGraphicFramePr>
          <p:nvPr/>
        </p:nvGraphicFramePr>
        <p:xfrm>
          <a:off x="357158" y="1857364"/>
          <a:ext cx="407195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1 Gráfico"/>
          <p:cNvGraphicFramePr>
            <a:graphicFrameLocks/>
          </p:cNvGraphicFramePr>
          <p:nvPr/>
        </p:nvGraphicFramePr>
        <p:xfrm>
          <a:off x="4572000" y="1857364"/>
          <a:ext cx="4000512" cy="274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zoom dir="in"/>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Gráficas</a:t>
            </a:r>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(pg. 9)</a:t>
            </a:r>
            <a:endParaRPr lang="en-US" dirty="0"/>
          </a:p>
        </p:txBody>
      </p:sp>
      <p:sp>
        <p:nvSpPr>
          <p:cNvPr id="7" name="6 CuadroTexto"/>
          <p:cNvSpPr txBox="1"/>
          <p:nvPr/>
        </p:nvSpPr>
        <p:spPr>
          <a:xfrm>
            <a:off x="500034" y="1428736"/>
            <a:ext cx="3143272" cy="400110"/>
          </a:xfrm>
          <a:prstGeom prst="rect">
            <a:avLst/>
          </a:prstGeom>
          <a:noFill/>
        </p:spPr>
        <p:txBody>
          <a:bodyPr wrap="square" rtlCol="0">
            <a:spAutoFit/>
          </a:bodyPr>
          <a:lstStyle/>
          <a:p>
            <a:pPr algn="ctr"/>
            <a:r>
              <a:rPr lang="en-US" sz="2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MEDIA</a:t>
            </a:r>
            <a:endParaRPr lang="en-US" sz="2000" b="1" dirty="0"/>
          </a:p>
        </p:txBody>
      </p:sp>
      <p:sp>
        <p:nvSpPr>
          <p:cNvPr id="9" name="8 CuadroTexto"/>
          <p:cNvSpPr txBox="1"/>
          <p:nvPr/>
        </p:nvSpPr>
        <p:spPr>
          <a:xfrm>
            <a:off x="4786314" y="1428736"/>
            <a:ext cx="2643206" cy="707886"/>
          </a:xfrm>
          <a:prstGeom prst="rect">
            <a:avLst/>
          </a:prstGeom>
          <a:noFill/>
        </p:spPr>
        <p:txBody>
          <a:bodyPr wrap="square" rtlCol="0">
            <a:spAutoFit/>
          </a:bodyPr>
          <a:lstStyle/>
          <a:p>
            <a:pPr algn="ctr"/>
            <a:r>
              <a:rPr lang="en-US" sz="2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ALTURA</a:t>
            </a:r>
          </a:p>
          <a:p>
            <a:pPr algn="ctr"/>
            <a:endParaRPr lang="en-US" sz="2000" b="1" dirty="0"/>
          </a:p>
        </p:txBody>
      </p:sp>
      <p:sp>
        <p:nvSpPr>
          <p:cNvPr id="10" name="9 CuadroTexto"/>
          <p:cNvSpPr txBox="1"/>
          <p:nvPr/>
        </p:nvSpPr>
        <p:spPr>
          <a:xfrm>
            <a:off x="571472" y="4714884"/>
            <a:ext cx="7929618" cy="1754326"/>
          </a:xfrm>
          <a:prstGeom prst="rect">
            <a:avLst/>
          </a:prstGeom>
          <a:noFill/>
        </p:spPr>
        <p:txBody>
          <a:bodyPr wrap="square" rtlCol="0">
            <a:spAutoFit/>
          </a:bodyPr>
          <a:lstStyle/>
          <a:p>
            <a:r>
              <a:rPr lang="es-ES" dirty="0" smtClean="0"/>
              <a:t>La media de todas las gráficas anteriores es bastante compacta, y no parece tener datos muy anómalos, excepto en los hombres de 17 años. Está en general por encima del 100% pero por debajo del 110%, es decir, en general, las medidas se conforman con las de Leonardo da Vinci.</a:t>
            </a:r>
          </a:p>
          <a:p>
            <a:r>
              <a:rPr lang="es-ES" dirty="0" smtClean="0"/>
              <a:t>Las alturas parecen ser típicas. Son parecidas pero a partir de los 14 años, hay una clara separación entre hombres y mujeres.</a:t>
            </a:r>
            <a:endParaRPr lang="en-US" dirty="0"/>
          </a:p>
        </p:txBody>
      </p:sp>
      <p:graphicFrame>
        <p:nvGraphicFramePr>
          <p:cNvPr id="8" name="1 Gráfico"/>
          <p:cNvGraphicFramePr>
            <a:graphicFrameLocks/>
          </p:cNvGraphicFramePr>
          <p:nvPr/>
        </p:nvGraphicFramePr>
        <p:xfrm>
          <a:off x="500034" y="1928802"/>
          <a:ext cx="4143404"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1 Gráfico"/>
          <p:cNvGraphicFramePr>
            <a:graphicFrameLocks/>
          </p:cNvGraphicFramePr>
          <p:nvPr/>
        </p:nvGraphicFramePr>
        <p:xfrm>
          <a:off x="4714876" y="1928802"/>
          <a:ext cx="4000512" cy="274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Conclusiones</a:t>
            </a:r>
            <a:endParaRPr lang="en-US" dirty="0"/>
          </a:p>
        </p:txBody>
      </p:sp>
      <p:sp>
        <p:nvSpPr>
          <p:cNvPr id="4" name="3 CuadroTexto"/>
          <p:cNvSpPr txBox="1"/>
          <p:nvPr/>
        </p:nvSpPr>
        <p:spPr>
          <a:xfrm>
            <a:off x="428596" y="1502688"/>
            <a:ext cx="8286808" cy="3693319"/>
          </a:xfrm>
          <a:prstGeom prst="rect">
            <a:avLst/>
          </a:prstGeom>
          <a:noFill/>
        </p:spPr>
        <p:txBody>
          <a:bodyPr wrap="square" rtlCol="0">
            <a:spAutoFit/>
          </a:bodyPr>
          <a:lstStyle/>
          <a:p>
            <a:r>
              <a:rPr lang="es-ES" dirty="0" smtClean="0"/>
              <a:t>	Concluimos de nuestros datos que nuestra hipótesis es bastante certera, aunque con una ligera elevación por el 100%. Por las tablas individuales, se nota en general una notable dispersión, y algunos datos anómalos, pero no hay gráficas muy anómalas.</a:t>
            </a:r>
          </a:p>
          <a:p>
            <a:endParaRPr lang="es-ES" dirty="0" smtClean="0"/>
          </a:p>
          <a:p>
            <a:r>
              <a:rPr lang="es-ES" dirty="0" smtClean="0"/>
              <a:t>	Esto indica que las medidas idealizadas de Leonardo da Vinci parecen ser un Canon para hombres, mujeres, niños y niñas en general, pero no puede utilizarse como plantilla individual. </a:t>
            </a:r>
          </a:p>
          <a:p>
            <a:endParaRPr lang="es-ES" dirty="0" smtClean="0"/>
          </a:p>
          <a:p>
            <a:r>
              <a:rPr lang="es-ES" dirty="0" smtClean="0"/>
              <a:t>	Un dato que hay que destacar que es muy curioso es que la medida se ajusta más a las mujeres que a los hombres, posible indicio que la complexión del hombre Renacentista es distinta al del hombre contemporáneo o de que Leonardo da Vinci intentaba crear un modelo universal.</a:t>
            </a:r>
          </a:p>
        </p:txBody>
      </p:sp>
    </p:spTree>
  </p:cSld>
  <p:clrMapOvr>
    <a:masterClrMapping/>
  </p:clrMapOvr>
  <p:transition>
    <p:cover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Mejoras y limitaciones.</a:t>
            </a:r>
            <a:endParaRPr lang="en-US" dirty="0"/>
          </a:p>
        </p:txBody>
      </p:sp>
      <p:sp>
        <p:nvSpPr>
          <p:cNvPr id="4" name="3 CuadroTexto"/>
          <p:cNvSpPr txBox="1"/>
          <p:nvPr/>
        </p:nvSpPr>
        <p:spPr>
          <a:xfrm>
            <a:off x="428596" y="1502688"/>
            <a:ext cx="8286808" cy="3693319"/>
          </a:xfrm>
          <a:prstGeom prst="rect">
            <a:avLst/>
          </a:prstGeom>
          <a:noFill/>
        </p:spPr>
        <p:txBody>
          <a:bodyPr wrap="square" rtlCol="0">
            <a:spAutoFit/>
          </a:bodyPr>
          <a:lstStyle/>
          <a:p>
            <a:pPr lvl="0" fontAlgn="base">
              <a:spcBef>
                <a:spcPct val="0"/>
              </a:spcBef>
              <a:spcAft>
                <a:spcPct val="0"/>
              </a:spcAft>
            </a:pPr>
            <a:r>
              <a:rPr lang="es-ES" dirty="0" smtClean="0"/>
              <a:t>	En nuestro trabajo, ha habido bastantes limitaciones que hay que tener en cuenta al interpretar el trabajo</a:t>
            </a:r>
            <a:r>
              <a:rPr lang="en-US" dirty="0" smtClean="0"/>
              <a:t>:</a:t>
            </a:r>
          </a:p>
          <a:p>
            <a:pPr lvl="0" fontAlgn="base">
              <a:spcBef>
                <a:spcPct val="0"/>
              </a:spcBef>
              <a:spcAft>
                <a:spcPct val="0"/>
              </a:spcAft>
            </a:pPr>
            <a:endParaRPr lang="en-US" dirty="0" smtClean="0"/>
          </a:p>
          <a:p>
            <a:pPr lvl="0" fontAlgn="base">
              <a:spcBef>
                <a:spcPct val="0"/>
              </a:spcBef>
              <a:spcAft>
                <a:spcPct val="0"/>
              </a:spcAft>
              <a:buFont typeface="Arial" pitchFamily="34" charset="0"/>
              <a:buChar char="•"/>
            </a:pPr>
            <a:r>
              <a:rPr lang="es-ES" dirty="0" smtClean="0"/>
              <a:t>El tiempo ha sido un factor muy limitante en el trabajo, ya que nos hemos visto restringidos por el tiempo y por las horas libres de las clases a medir.</a:t>
            </a:r>
            <a:endParaRPr lang="es-ES" dirty="0" smtClean="0">
              <a:latin typeface="Arial" pitchFamily="34" charset="0"/>
            </a:endParaRPr>
          </a:p>
          <a:p>
            <a:pPr lvl="0" fontAlgn="base">
              <a:spcBef>
                <a:spcPct val="0"/>
              </a:spcBef>
              <a:spcAft>
                <a:spcPct val="0"/>
              </a:spcAft>
              <a:buFont typeface="Arial" pitchFamily="34" charset="0"/>
              <a:buChar char="•"/>
            </a:pPr>
            <a:r>
              <a:rPr lang="es-ES" dirty="0" smtClean="0"/>
              <a:t>Las medidas pueden ser imprecisas ya que para agilizar el proceso, hemos tenido que pedir a los alumnos que se midieran a sí mismos, y puede haber algunas imprecisiones.</a:t>
            </a:r>
          </a:p>
          <a:p>
            <a:pPr lvl="0" fontAlgn="base">
              <a:spcBef>
                <a:spcPct val="0"/>
              </a:spcBef>
              <a:spcAft>
                <a:spcPct val="0"/>
              </a:spcAft>
              <a:buFont typeface="Arial" pitchFamily="34" charset="0"/>
              <a:buChar char="•"/>
            </a:pPr>
            <a:endParaRPr lang="es-ES" dirty="0" smtClean="0"/>
          </a:p>
          <a:p>
            <a:pPr lvl="0" fontAlgn="base">
              <a:spcBef>
                <a:spcPct val="0"/>
              </a:spcBef>
              <a:spcAft>
                <a:spcPct val="0"/>
              </a:spcAft>
            </a:pPr>
            <a:r>
              <a:rPr lang="es-ES" dirty="0" smtClean="0"/>
              <a:t>	Las mejoras que proponemos son:</a:t>
            </a:r>
          </a:p>
          <a:p>
            <a:pPr lvl="0" fontAlgn="base">
              <a:spcBef>
                <a:spcPct val="0"/>
              </a:spcBef>
              <a:spcAft>
                <a:spcPct val="0"/>
              </a:spcAft>
            </a:pPr>
            <a:endParaRPr lang="es-ES" dirty="0" smtClean="0"/>
          </a:p>
          <a:p>
            <a:pPr lvl="0" fontAlgn="base">
              <a:spcBef>
                <a:spcPct val="0"/>
              </a:spcBef>
              <a:spcAft>
                <a:spcPct val="0"/>
              </a:spcAft>
              <a:buFont typeface="Arial" pitchFamily="34" charset="0"/>
              <a:buChar char="•"/>
            </a:pPr>
            <a:r>
              <a:rPr lang="es-ES" dirty="0" smtClean="0"/>
              <a:t>Poder analizar grupos de edad más diversos, como muchachos de primaria y adultos, para poder confirmar  mejor la teoría.</a:t>
            </a:r>
          </a:p>
          <a:p>
            <a:pPr lvl="0" fontAlgn="base">
              <a:spcBef>
                <a:spcPct val="0"/>
              </a:spcBef>
              <a:spcAft>
                <a:spcPct val="0"/>
              </a:spcAft>
              <a:buFont typeface="Arial" pitchFamily="34" charset="0"/>
              <a:buChar char="•"/>
            </a:pPr>
            <a:r>
              <a:rPr lang="es-ES" dirty="0" smtClean="0"/>
              <a:t>Utilizar más factores y podre presentar una mejor interpretación de los datos.</a:t>
            </a:r>
          </a:p>
        </p:txBody>
      </p:sp>
    </p:spTree>
  </p:cSld>
  <p:clrMapOvr>
    <a:masterClrMapping/>
  </p:clrMapOvr>
  <p:transition>
    <p:circl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blipFill dpi="0" rotWithShape="1">
            <a:blip r:embed="rId2" cstate="print">
              <a:alphaModFix amt="90000"/>
              <a:lum/>
            </a:blip>
            <a:srcRect/>
            <a:stretch>
              <a:fillRect/>
            </a:stretch>
          </a:blipFill>
        </p:spPr>
        <p:txBody>
          <a:bodyPr/>
          <a:lstStyle/>
          <a:p>
            <a:r>
              <a:rPr lang="en-US"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Resumen</a:t>
            </a:r>
            <a:endParaRPr lang="en-US" b="1" dirty="0"/>
          </a:p>
        </p:txBody>
      </p:sp>
      <p:sp>
        <p:nvSpPr>
          <p:cNvPr id="5" name="4 CuadroTexto"/>
          <p:cNvSpPr txBox="1"/>
          <p:nvPr/>
        </p:nvSpPr>
        <p:spPr>
          <a:xfrm>
            <a:off x="428596" y="1502688"/>
            <a:ext cx="8286808" cy="5355312"/>
          </a:xfrm>
          <a:prstGeom prst="rect">
            <a:avLst/>
          </a:prstGeom>
          <a:noFill/>
        </p:spPr>
        <p:txBody>
          <a:bodyPr wrap="square" rtlCol="0">
            <a:spAutoFit/>
          </a:bodyPr>
          <a:lstStyle/>
          <a:p>
            <a:r>
              <a:rPr lang="es-ES" dirty="0" smtClean="0"/>
              <a:t>	En este trabajo hemos vuelto al Renacimiento para investigar sobre uno de los documentos </a:t>
            </a:r>
            <a:r>
              <a:rPr lang="es-ES" b="1" dirty="0" smtClean="0"/>
              <a:t>anatómicos</a:t>
            </a:r>
            <a:r>
              <a:rPr lang="es-ES" dirty="0" smtClean="0"/>
              <a:t> más importantes de la época: “el hombre de </a:t>
            </a:r>
            <a:r>
              <a:rPr lang="es-ES" b="1" dirty="0" smtClean="0"/>
              <a:t>Vitrubio</a:t>
            </a:r>
            <a:r>
              <a:rPr lang="es-ES" dirty="0" smtClean="0"/>
              <a:t>” de Leonardo da Vinci. Se ha empezado mirando el documento original y extrayendo las </a:t>
            </a:r>
            <a:r>
              <a:rPr lang="es-ES" b="1" dirty="0" smtClean="0"/>
              <a:t>proporciones</a:t>
            </a:r>
            <a:r>
              <a:rPr lang="es-ES" dirty="0" smtClean="0"/>
              <a:t> corporales del documento y creando fórmulas de </a:t>
            </a:r>
            <a:r>
              <a:rPr lang="es-ES" b="1" dirty="0" smtClean="0"/>
              <a:t>relación</a:t>
            </a:r>
            <a:r>
              <a:rPr lang="es-ES" dirty="0" smtClean="0"/>
              <a:t> con la altura de una persona, para poder adaptarla a personas de todas las edades. Una vez obtenidas estas proporciones, se ha creado  un formulario con </a:t>
            </a:r>
            <a:r>
              <a:rPr lang="es-ES" b="1" dirty="0" smtClean="0"/>
              <a:t>medidas</a:t>
            </a:r>
            <a:r>
              <a:rPr lang="es-ES" dirty="0" smtClean="0"/>
              <a:t> a tomar a los sujetos.</a:t>
            </a:r>
          </a:p>
          <a:p>
            <a:r>
              <a:rPr lang="es-ES" dirty="0" smtClean="0"/>
              <a:t>	En las clases, se ha entregado el formulario, mas una cinta milimetrada para que los alumnos pudieran medirse siguiendo nuestras instrucciones (sacadas del hombre de Vitrubio) y así más fácilmente recolectar los datos. Una vez se han obtenido los datos, se han procesado por una serie de </a:t>
            </a:r>
            <a:r>
              <a:rPr lang="es-ES" b="1" dirty="0" smtClean="0"/>
              <a:t>tablas de cálculo</a:t>
            </a:r>
            <a:r>
              <a:rPr lang="es-ES" dirty="0" smtClean="0"/>
              <a:t> para recibir porcentajes que hemos representado en unas </a:t>
            </a:r>
            <a:r>
              <a:rPr lang="es-ES" b="1" dirty="0" smtClean="0"/>
              <a:t>gráficas</a:t>
            </a:r>
            <a:r>
              <a:rPr lang="es-ES" dirty="0" smtClean="0"/>
              <a:t>.</a:t>
            </a:r>
          </a:p>
          <a:p>
            <a:endParaRPr lang="es-ES" dirty="0" smtClean="0"/>
          </a:p>
          <a:p>
            <a:r>
              <a:rPr lang="es-ES" dirty="0" smtClean="0"/>
              <a:t>	Con estas gráficas, hemos podido sacar las conclusiones necesarias para la finalización del proyecto.</a:t>
            </a:r>
          </a:p>
          <a:p>
            <a:r>
              <a:rPr lang="es-ES" dirty="0" smtClean="0"/>
              <a:t> </a:t>
            </a:r>
          </a:p>
          <a:p>
            <a:r>
              <a:rPr lang="es-ES" b="1" u="sng" dirty="0" smtClean="0"/>
              <a:t>Palabras claves</a:t>
            </a:r>
            <a:r>
              <a:rPr lang="es-ES" dirty="0" smtClean="0"/>
              <a:t>: Anatómicos, Vitrubio, proporciones, relación, medidas, tablas de cálculo, gráficas.</a:t>
            </a:r>
          </a:p>
          <a:p>
            <a:endParaRPr lang="en-US" dirty="0"/>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Agradecimientos</a:t>
            </a:r>
            <a:endParaRPr lang="en-US" dirty="0"/>
          </a:p>
        </p:txBody>
      </p:sp>
      <p:sp>
        <p:nvSpPr>
          <p:cNvPr id="4" name="3 CuadroTexto"/>
          <p:cNvSpPr txBox="1"/>
          <p:nvPr/>
        </p:nvSpPr>
        <p:spPr>
          <a:xfrm>
            <a:off x="428596" y="1502688"/>
            <a:ext cx="8286808" cy="4247317"/>
          </a:xfrm>
          <a:prstGeom prst="rect">
            <a:avLst/>
          </a:prstGeom>
          <a:noFill/>
        </p:spPr>
        <p:txBody>
          <a:bodyPr wrap="square" rtlCol="0">
            <a:spAutoFit/>
          </a:bodyPr>
          <a:lstStyle/>
          <a:p>
            <a:r>
              <a:rPr lang="es-ES" dirty="0" smtClean="0"/>
              <a:t>	Queremos concluir nuestra presentación agradeciendo a:</a:t>
            </a:r>
          </a:p>
          <a:p>
            <a:endParaRPr lang="es-ES" dirty="0" smtClean="0"/>
          </a:p>
          <a:p>
            <a:pPr>
              <a:buFont typeface="Arial" pitchFamily="34" charset="0"/>
              <a:buChar char="•"/>
            </a:pPr>
            <a:r>
              <a:rPr lang="es-ES" dirty="0" smtClean="0"/>
              <a:t>El departamento de Matemáticas de nuestro colegio, el IES Campos de San Roque, que nos han guiado y nos han proporcionado conocimientos que nos han ayudado a levantar el trabajo.</a:t>
            </a:r>
          </a:p>
          <a:p>
            <a:pPr>
              <a:buFont typeface="Arial" pitchFamily="34" charset="0"/>
              <a:buChar char="•"/>
            </a:pPr>
            <a:endParaRPr lang="es-ES" dirty="0" smtClean="0"/>
          </a:p>
          <a:p>
            <a:pPr>
              <a:buFont typeface="Arial" pitchFamily="34" charset="0"/>
              <a:buChar char="•"/>
            </a:pPr>
            <a:r>
              <a:rPr lang="es-ES" dirty="0" smtClean="0"/>
              <a:t>A los profesores del IES, que generosamente donaron sus clases para facilitarnos la medición de los alumnos.</a:t>
            </a:r>
          </a:p>
          <a:p>
            <a:pPr>
              <a:buFont typeface="Arial" pitchFamily="34" charset="0"/>
              <a:buChar char="•"/>
            </a:pPr>
            <a:endParaRPr lang="es-ES" dirty="0" smtClean="0"/>
          </a:p>
          <a:p>
            <a:pPr>
              <a:buFont typeface="Arial" pitchFamily="34" charset="0"/>
              <a:buChar char="•"/>
            </a:pPr>
            <a:r>
              <a:rPr lang="es-ES" dirty="0" smtClean="0"/>
              <a:t>A nuestra profesora de Física, Química y Ciencias para el mundo contemporáneo, Emilia Gata, por apoyarnos durante el trabajo y ofreciéndonos toda su ayuda.</a:t>
            </a:r>
          </a:p>
          <a:p>
            <a:pPr>
              <a:buFont typeface="Arial" pitchFamily="34" charset="0"/>
              <a:buChar char="•"/>
            </a:pPr>
            <a:endParaRPr lang="es-ES" dirty="0" smtClean="0"/>
          </a:p>
          <a:p>
            <a:pPr>
              <a:buFont typeface="Arial" pitchFamily="34" charset="0"/>
              <a:buChar char="•"/>
            </a:pPr>
            <a:r>
              <a:rPr lang="es-ES" dirty="0" smtClean="0"/>
              <a:t>A la Universidad de Extremadura por ofrecernos consejo y aceptar el trabajo.</a:t>
            </a:r>
          </a:p>
          <a:p>
            <a:pPr>
              <a:buFont typeface="Arial" pitchFamily="34" charset="0"/>
              <a:buChar char="•"/>
            </a:pPr>
            <a:endParaRPr lang="es-ES" dirty="0" smtClean="0"/>
          </a:p>
          <a:p>
            <a:pPr>
              <a:buFont typeface="Arial" pitchFamily="34" charset="0"/>
              <a:buChar char="•"/>
            </a:pPr>
            <a:r>
              <a:rPr lang="es-ES" dirty="0" smtClean="0"/>
              <a:t>Finalmente, a la audiencia por su continuada atención a nuestro trabajo.</a:t>
            </a:r>
          </a:p>
        </p:txBody>
      </p:sp>
    </p:spTree>
  </p:cSld>
  <p:clrMapOvr>
    <a:masterClrMapping/>
  </p:clrMapOvr>
  <p:transition>
    <p:diamon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blipFill dpi="0" rotWithShape="1">
            <a:blip r:embed="rId2" cstate="print">
              <a:alphaModFix amt="90000"/>
            </a:blip>
            <a:srcRect/>
            <a:stretch>
              <a:fillRect/>
            </a:stretch>
          </a:blipFill>
        </p:spPr>
        <p:txBody>
          <a:bodyPr/>
          <a:lstStyle/>
          <a:p>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Summary</a:t>
            </a:r>
            <a:endParaRPr lang="en-US" b="1" dirty="0"/>
          </a:p>
        </p:txBody>
      </p:sp>
      <p:sp>
        <p:nvSpPr>
          <p:cNvPr id="5" name="4 CuadroTexto"/>
          <p:cNvSpPr txBox="1"/>
          <p:nvPr/>
        </p:nvSpPr>
        <p:spPr>
          <a:xfrm>
            <a:off x="428596" y="1502688"/>
            <a:ext cx="8286808" cy="4524315"/>
          </a:xfrm>
          <a:prstGeom prst="rect">
            <a:avLst/>
          </a:prstGeom>
          <a:noFill/>
        </p:spPr>
        <p:txBody>
          <a:bodyPr wrap="square" rtlCol="0">
            <a:spAutoFit/>
          </a:bodyPr>
          <a:lstStyle/>
          <a:p>
            <a:r>
              <a:rPr lang="es-ES" dirty="0" smtClean="0"/>
              <a:t>	</a:t>
            </a:r>
            <a:r>
              <a:rPr lang="en-US" dirty="0" smtClean="0"/>
              <a:t>In this project, we have delved into the past, the Renaissance, to investigate about one of history’s most important </a:t>
            </a:r>
            <a:r>
              <a:rPr lang="en-US" b="1" dirty="0" smtClean="0"/>
              <a:t>anatomical</a:t>
            </a:r>
            <a:r>
              <a:rPr lang="en-US" dirty="0" smtClean="0"/>
              <a:t> documents of the time: </a:t>
            </a:r>
            <a:r>
              <a:rPr lang="en-US" b="1" i="1" dirty="0" err="1" smtClean="0"/>
              <a:t>Vitruvian</a:t>
            </a:r>
            <a:r>
              <a:rPr lang="en-US" i="1" dirty="0" smtClean="0"/>
              <a:t> Man </a:t>
            </a:r>
            <a:r>
              <a:rPr lang="en-US" dirty="0" smtClean="0"/>
              <a:t>by Leonardo </a:t>
            </a:r>
            <a:r>
              <a:rPr lang="en-US" dirty="0" err="1" smtClean="0"/>
              <a:t>da</a:t>
            </a:r>
            <a:r>
              <a:rPr lang="en-US" dirty="0" smtClean="0"/>
              <a:t> Vinci. We started the project by studying the original document, extracting the bodily </a:t>
            </a:r>
            <a:r>
              <a:rPr lang="en-US" b="1" dirty="0" smtClean="0"/>
              <a:t>proportions</a:t>
            </a:r>
            <a:r>
              <a:rPr lang="en-US" dirty="0" smtClean="0"/>
              <a:t> and creating formulae that </a:t>
            </a:r>
            <a:r>
              <a:rPr lang="en-US" b="1" dirty="0" smtClean="0"/>
              <a:t>compare</a:t>
            </a:r>
            <a:r>
              <a:rPr lang="en-US" dirty="0" smtClean="0"/>
              <a:t> with a subject’s height, to be able to adapt it to people of all ages. Once these proportions have been obtained, we made a slip with measures for the experimental subjects.</a:t>
            </a:r>
            <a:endParaRPr lang="es-ES" dirty="0" smtClean="0"/>
          </a:p>
          <a:p>
            <a:r>
              <a:rPr lang="en-US" dirty="0" smtClean="0"/>
              <a:t>	In school, the slips have been handed out along with a measuring tape so the students can measure themselves according to our instructions (taken from </a:t>
            </a:r>
            <a:r>
              <a:rPr lang="en-US" dirty="0" err="1" smtClean="0"/>
              <a:t>Vitruvian</a:t>
            </a:r>
            <a:r>
              <a:rPr lang="en-US" dirty="0" smtClean="0"/>
              <a:t> Man), thus gathering the data. Once the data had been gathered, they have been processed through a series of </a:t>
            </a:r>
            <a:r>
              <a:rPr lang="en-US" b="1" dirty="0" smtClean="0"/>
              <a:t>spreadsheets</a:t>
            </a:r>
            <a:r>
              <a:rPr lang="en-US" dirty="0" smtClean="0"/>
              <a:t> to obtain ratios that we have displayed in </a:t>
            </a:r>
            <a:r>
              <a:rPr lang="en-US" b="1" dirty="0" smtClean="0"/>
              <a:t>graphs</a:t>
            </a:r>
            <a:r>
              <a:rPr lang="en-US" dirty="0" smtClean="0"/>
              <a:t>.</a:t>
            </a:r>
            <a:endParaRPr lang="es-ES" dirty="0" smtClean="0"/>
          </a:p>
          <a:p>
            <a:r>
              <a:rPr lang="en-US" dirty="0" smtClean="0"/>
              <a:t>	With those graphs, we have been able to extract the necessary conclusions to end the project.</a:t>
            </a:r>
            <a:endParaRPr lang="es-ES" dirty="0" smtClean="0"/>
          </a:p>
          <a:p>
            <a:r>
              <a:rPr lang="en-US" dirty="0" smtClean="0"/>
              <a:t> </a:t>
            </a:r>
            <a:endParaRPr lang="es-ES" dirty="0" smtClean="0"/>
          </a:p>
          <a:p>
            <a:r>
              <a:rPr lang="en-US" b="1" u="sng" dirty="0" smtClean="0"/>
              <a:t>Keywords</a:t>
            </a:r>
            <a:r>
              <a:rPr lang="en-US" dirty="0" smtClean="0"/>
              <a:t>: Anatomical, </a:t>
            </a:r>
            <a:r>
              <a:rPr lang="en-US" dirty="0" err="1" smtClean="0"/>
              <a:t>Vitruvian</a:t>
            </a:r>
            <a:r>
              <a:rPr lang="en-US" dirty="0" smtClean="0"/>
              <a:t>, proportions, compare, spreadsheets, graphs.</a:t>
            </a:r>
            <a:endParaRPr lang="es-ES" dirty="0" smtClean="0"/>
          </a:p>
          <a:p>
            <a:endParaRPr lang="en-US" dirty="0"/>
          </a:p>
        </p:txBody>
      </p:sp>
    </p:spTree>
  </p:cSld>
  <p:clrMapOvr>
    <a:masterClrMapping/>
  </p:clrMapOvr>
  <p:transition>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Historia</a:t>
            </a:r>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del </a:t>
            </a:r>
            <a:r>
              <a:rPr lang="en-US" b="1" i="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“Hombre de </a:t>
            </a:r>
            <a:r>
              <a:rPr lang="en-US" b="1" i="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Vitrubio</a:t>
            </a:r>
            <a:r>
              <a:rPr lang="en-US" b="1" i="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t>
            </a:r>
            <a:endParaRPr lang="en-US" dirty="0"/>
          </a:p>
        </p:txBody>
      </p:sp>
      <p:sp>
        <p:nvSpPr>
          <p:cNvPr id="4" name="3 CuadroTexto"/>
          <p:cNvSpPr txBox="1"/>
          <p:nvPr/>
        </p:nvSpPr>
        <p:spPr>
          <a:xfrm>
            <a:off x="428596" y="1502688"/>
            <a:ext cx="8286808" cy="4832092"/>
          </a:xfrm>
          <a:prstGeom prst="rect">
            <a:avLst/>
          </a:prstGeom>
          <a:noFill/>
        </p:spPr>
        <p:txBody>
          <a:bodyPr wrap="square" rtlCol="0">
            <a:spAutoFit/>
          </a:bodyPr>
          <a:lstStyle/>
          <a:p>
            <a:r>
              <a:rPr lang="es-ES" dirty="0" smtClean="0"/>
              <a:t>	</a:t>
            </a:r>
            <a:r>
              <a:rPr lang="es-ES" sz="1600" dirty="0" smtClean="0"/>
              <a:t>El </a:t>
            </a:r>
            <a:r>
              <a:rPr lang="es-ES" sz="1600" b="1" dirty="0" smtClean="0"/>
              <a:t>Hombre de </a:t>
            </a:r>
            <a:r>
              <a:rPr lang="es-ES" sz="1600" b="1" i="1" dirty="0" err="1" smtClean="0"/>
              <a:t>Vitruvio</a:t>
            </a:r>
            <a:r>
              <a:rPr lang="es-ES" sz="1600" b="1" i="1" dirty="0" smtClean="0"/>
              <a:t> </a:t>
            </a:r>
            <a:r>
              <a:rPr lang="es-ES" sz="1600" dirty="0" smtClean="0"/>
              <a:t>es un famoso dibujo acompañado de notas anatómicas de Leonardo da Vinci realizado alrededor del año 1492 en uno de sus diarios. El dibujo está realizado en lápiz y tinta y mide 34,2 x 24,5 cm. En la actualidad forma parte de la colección de la Galería de la Academia de Venecia. Representa una figura masculina desnuda en dos posiciones sobreimpresas de brazos y piernas e inscrita en un círculo y un cuadrado. Se trata de un estudio de las proporciones del cuerpo humano, realizado a partir de los textos de arquitectura de Vitrubio, arquitecto de la antigua Roma, del cual el dibujo toma su nombre. También se conoce como el Canon de las proporciones humanas.</a:t>
            </a:r>
            <a:endParaRPr lang="es-ES" sz="1600" i="1" dirty="0" smtClean="0"/>
          </a:p>
          <a:p>
            <a:endParaRPr lang="es-ES" sz="1600" dirty="0" smtClean="0"/>
          </a:p>
          <a:p>
            <a:r>
              <a:rPr lang="es-ES" sz="1600" dirty="0" smtClean="0"/>
              <a:t>	Leonardo declaró haber alcanzado "la cuadratura del círculo", y es muy común pensar, que la solución de Leonardo a este enigma geométrico, se  encuentra en el dibujo del Hombre de </a:t>
            </a:r>
            <a:r>
              <a:rPr lang="es-ES" sz="1600" dirty="0" err="1" smtClean="0"/>
              <a:t>Vitruvio</a:t>
            </a:r>
            <a:r>
              <a:rPr lang="es-ES" sz="1600" dirty="0" smtClean="0"/>
              <a:t>. </a:t>
            </a:r>
            <a:br>
              <a:rPr lang="es-ES" sz="1600" dirty="0" smtClean="0"/>
            </a:br>
            <a:r>
              <a:rPr lang="es-ES" sz="1600" dirty="0" smtClean="0"/>
              <a:t/>
            </a:r>
            <a:br>
              <a:rPr lang="es-ES" sz="1600" dirty="0" smtClean="0"/>
            </a:br>
            <a:r>
              <a:rPr lang="es-ES" sz="1600" dirty="0" smtClean="0"/>
              <a:t>	Y es en la ciencia de la arquitectura donde se guarda el saber de la antigüedad. Desglosar el saber y conocimiento que Leonardo atesoraba a través de los textos de Vitrubio no tiene porque parecer forzado, muy al contrario, Leonardo se identifica de manera completa con el arquitecto romano, y con toda seguridad fue entendedor de todas las enseñanzas de su lejano maestro en el tiempo.</a:t>
            </a:r>
          </a:p>
          <a:p>
            <a:endParaRPr lang="en-US"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Medidas</a:t>
            </a:r>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del </a:t>
            </a:r>
            <a:r>
              <a:rPr lang="en-US" b="1" i="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“Hombre de </a:t>
            </a:r>
            <a:r>
              <a:rPr lang="en-US" b="1" i="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Vitrubio</a:t>
            </a:r>
            <a:r>
              <a:rPr lang="en-US" b="1" i="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t>
            </a:r>
            <a:endParaRPr lang="en-US" dirty="0"/>
          </a:p>
        </p:txBody>
      </p:sp>
      <p:sp>
        <p:nvSpPr>
          <p:cNvPr id="4" name="3 CuadroTexto"/>
          <p:cNvSpPr txBox="1"/>
          <p:nvPr/>
        </p:nvSpPr>
        <p:spPr>
          <a:xfrm>
            <a:off x="428596" y="1502688"/>
            <a:ext cx="8286808" cy="5293757"/>
          </a:xfrm>
          <a:prstGeom prst="rect">
            <a:avLst/>
          </a:prstGeom>
          <a:noFill/>
        </p:spPr>
        <p:txBody>
          <a:bodyPr wrap="square" rtlCol="0">
            <a:spAutoFit/>
          </a:bodyPr>
          <a:lstStyle/>
          <a:p>
            <a:r>
              <a:rPr lang="es-ES" dirty="0" smtClean="0"/>
              <a:t>	</a:t>
            </a:r>
            <a:r>
              <a:rPr lang="es-ES" sz="1600" dirty="0" smtClean="0"/>
              <a:t> Las notas de Leonardo da Vinci, que acompañan el dibujo, determinan las proporciones del cuerpo humano de acuerdo con el texto antiguo de Vitrubio:</a:t>
            </a:r>
          </a:p>
          <a:p>
            <a:r>
              <a:rPr lang="es-ES" sz="1600" i="1" dirty="0" smtClean="0"/>
              <a:t/>
            </a:r>
            <a:br>
              <a:rPr lang="es-ES" sz="1600" i="1" dirty="0" smtClean="0"/>
            </a:br>
            <a:r>
              <a:rPr lang="es-ES" sz="1600" i="1" dirty="0" smtClean="0"/>
              <a:t>-Una </a:t>
            </a:r>
            <a:r>
              <a:rPr lang="es-ES" sz="1600" b="1" i="1" dirty="0" smtClean="0"/>
              <a:t>palma</a:t>
            </a:r>
            <a:r>
              <a:rPr lang="es-ES" sz="1600" i="1" dirty="0" smtClean="0"/>
              <a:t> es la anchura de </a:t>
            </a:r>
            <a:r>
              <a:rPr lang="es-ES" sz="1600" b="1" i="1" dirty="0" smtClean="0"/>
              <a:t>cuatro dedos</a:t>
            </a:r>
            <a:r>
              <a:rPr lang="es-ES" sz="1600" i="1" dirty="0" smtClean="0"/>
              <a:t>. </a:t>
            </a:r>
            <a:br>
              <a:rPr lang="es-ES" sz="1600" i="1" dirty="0" smtClean="0"/>
            </a:br>
            <a:r>
              <a:rPr lang="es-ES" sz="1600" i="1" dirty="0" smtClean="0"/>
              <a:t>-Un </a:t>
            </a:r>
            <a:r>
              <a:rPr lang="es-ES" sz="1600" b="1" i="1" dirty="0" smtClean="0"/>
              <a:t>pie</a:t>
            </a:r>
            <a:r>
              <a:rPr lang="es-ES" sz="1600" i="1" dirty="0" smtClean="0"/>
              <a:t> es la anchura de </a:t>
            </a:r>
            <a:r>
              <a:rPr lang="es-ES" sz="1600" b="1" i="1" dirty="0" smtClean="0"/>
              <a:t>cuatro palmas</a:t>
            </a:r>
            <a:r>
              <a:rPr lang="es-ES" sz="1600" i="1" dirty="0" smtClean="0"/>
              <a:t>. </a:t>
            </a:r>
            <a:br>
              <a:rPr lang="es-ES" sz="1600" i="1" dirty="0" smtClean="0"/>
            </a:br>
            <a:r>
              <a:rPr lang="es-ES" sz="1600" i="1" dirty="0" smtClean="0">
                <a:solidFill>
                  <a:srgbClr val="FF0000"/>
                </a:solidFill>
              </a:rPr>
              <a:t>-Un </a:t>
            </a:r>
            <a:r>
              <a:rPr lang="es-ES" sz="1600" b="1" i="1" dirty="0" smtClean="0">
                <a:solidFill>
                  <a:srgbClr val="FF0000"/>
                </a:solidFill>
              </a:rPr>
              <a:t>antebrazo</a:t>
            </a:r>
            <a:r>
              <a:rPr lang="es-ES" sz="1600" i="1" dirty="0" smtClean="0">
                <a:solidFill>
                  <a:srgbClr val="FF0000"/>
                </a:solidFill>
              </a:rPr>
              <a:t> es la anchura de </a:t>
            </a:r>
            <a:r>
              <a:rPr lang="es-ES" sz="1600" b="1" i="1" dirty="0" smtClean="0">
                <a:solidFill>
                  <a:srgbClr val="FF0000"/>
                </a:solidFill>
              </a:rPr>
              <a:t>seis palmas</a:t>
            </a:r>
            <a:r>
              <a:rPr lang="es-ES" sz="1600" i="1" dirty="0" smtClean="0">
                <a:solidFill>
                  <a:srgbClr val="FF0000"/>
                </a:solidFill>
              </a:rPr>
              <a:t>. </a:t>
            </a:r>
            <a:r>
              <a:rPr lang="es-ES" sz="1600" i="1" dirty="0" smtClean="0"/>
              <a:t/>
            </a:r>
            <a:br>
              <a:rPr lang="es-ES" sz="1600" i="1" dirty="0" smtClean="0"/>
            </a:br>
            <a:r>
              <a:rPr lang="es-ES" sz="1600" i="1" dirty="0" smtClean="0">
                <a:solidFill>
                  <a:srgbClr val="FF0000"/>
                </a:solidFill>
              </a:rPr>
              <a:t>-La </a:t>
            </a:r>
            <a:r>
              <a:rPr lang="es-ES" sz="1600" b="1" i="1" dirty="0" smtClean="0">
                <a:solidFill>
                  <a:srgbClr val="FF0000"/>
                </a:solidFill>
              </a:rPr>
              <a:t>altura</a:t>
            </a:r>
            <a:r>
              <a:rPr lang="es-ES" sz="1600" i="1" dirty="0" smtClean="0">
                <a:solidFill>
                  <a:srgbClr val="FF0000"/>
                </a:solidFill>
              </a:rPr>
              <a:t> de un hombre son </a:t>
            </a:r>
            <a:r>
              <a:rPr lang="es-ES" sz="1600" b="1" i="1" dirty="0" smtClean="0">
                <a:solidFill>
                  <a:srgbClr val="FF0000"/>
                </a:solidFill>
              </a:rPr>
              <a:t>cuatro antebrazos.</a:t>
            </a:r>
            <a:r>
              <a:rPr lang="es-ES" sz="1600" i="1" dirty="0" smtClean="0">
                <a:solidFill>
                  <a:srgbClr val="FF0000"/>
                </a:solidFill>
              </a:rPr>
              <a:t> </a:t>
            </a:r>
            <a:r>
              <a:rPr lang="es-ES" sz="1600" i="1" dirty="0" smtClean="0"/>
              <a:t/>
            </a:r>
            <a:br>
              <a:rPr lang="es-ES" sz="1600" i="1" dirty="0" smtClean="0"/>
            </a:br>
            <a:r>
              <a:rPr lang="es-ES" sz="1600" i="1" dirty="0" smtClean="0">
                <a:solidFill>
                  <a:srgbClr val="FF0000"/>
                </a:solidFill>
              </a:rPr>
              <a:t>-Un </a:t>
            </a:r>
            <a:r>
              <a:rPr lang="es-ES" sz="1600" b="1" i="1" dirty="0" smtClean="0">
                <a:solidFill>
                  <a:srgbClr val="FF0000"/>
                </a:solidFill>
              </a:rPr>
              <a:t>paso</a:t>
            </a:r>
            <a:r>
              <a:rPr lang="es-ES" sz="1600" i="1" dirty="0" smtClean="0">
                <a:solidFill>
                  <a:srgbClr val="FF0000"/>
                </a:solidFill>
              </a:rPr>
              <a:t> es igual a </a:t>
            </a:r>
            <a:r>
              <a:rPr lang="es-ES" sz="1600" b="1" i="1" dirty="0" smtClean="0">
                <a:solidFill>
                  <a:srgbClr val="FF0000"/>
                </a:solidFill>
              </a:rPr>
              <a:t>cuatro antebrazos</a:t>
            </a:r>
            <a:r>
              <a:rPr lang="es-ES" sz="1600" i="1" dirty="0" smtClean="0">
                <a:solidFill>
                  <a:srgbClr val="FF0000"/>
                </a:solidFill>
              </a:rPr>
              <a:t>. </a:t>
            </a:r>
            <a:r>
              <a:rPr lang="es-ES" sz="1600" i="1" dirty="0" smtClean="0"/>
              <a:t/>
            </a:r>
            <a:br>
              <a:rPr lang="es-ES" sz="1600" i="1" dirty="0" smtClean="0"/>
            </a:br>
            <a:r>
              <a:rPr lang="es-ES" sz="1600" i="1" dirty="0" smtClean="0"/>
              <a:t>-La </a:t>
            </a:r>
            <a:r>
              <a:rPr lang="es-ES" sz="1600" b="1" i="1" dirty="0" smtClean="0"/>
              <a:t>longitud de los brazos extendidos </a:t>
            </a:r>
            <a:r>
              <a:rPr lang="es-ES" sz="1600" i="1" dirty="0" smtClean="0"/>
              <a:t>de un hombre es igual a su </a:t>
            </a:r>
            <a:r>
              <a:rPr lang="es-ES" sz="1600" b="1" i="1" dirty="0" smtClean="0"/>
              <a:t>altura</a:t>
            </a:r>
            <a:r>
              <a:rPr lang="es-ES" sz="1600" i="1" dirty="0" smtClean="0"/>
              <a:t>. </a:t>
            </a:r>
            <a:br>
              <a:rPr lang="es-ES" sz="1600" i="1" dirty="0" smtClean="0"/>
            </a:br>
            <a:r>
              <a:rPr lang="es-ES" sz="1600" i="1" dirty="0" smtClean="0"/>
              <a:t>-La distancia </a:t>
            </a:r>
            <a:r>
              <a:rPr lang="es-ES" sz="1600" b="1" i="1" dirty="0" smtClean="0"/>
              <a:t>entre el nacimiento del pelo y la barbilla </a:t>
            </a:r>
            <a:r>
              <a:rPr lang="es-ES" sz="1600" i="1" dirty="0" smtClean="0"/>
              <a:t>es un </a:t>
            </a:r>
            <a:r>
              <a:rPr lang="es-ES" sz="1600" b="1" i="1" dirty="0" smtClean="0"/>
              <a:t>décimo de la altura de un hombre</a:t>
            </a:r>
            <a:r>
              <a:rPr lang="es-ES" sz="1600" i="1" dirty="0" smtClean="0"/>
              <a:t>. </a:t>
            </a:r>
            <a:br>
              <a:rPr lang="es-ES" sz="1600" i="1" dirty="0" smtClean="0"/>
            </a:br>
            <a:r>
              <a:rPr lang="es-ES" sz="1600" i="1" dirty="0" smtClean="0"/>
              <a:t>-La altura </a:t>
            </a:r>
            <a:r>
              <a:rPr lang="es-ES" sz="1600" b="1" i="1" dirty="0" smtClean="0"/>
              <a:t>de la cabeza hasta la barbilla </a:t>
            </a:r>
            <a:r>
              <a:rPr lang="es-ES" sz="1600" i="1" dirty="0" smtClean="0"/>
              <a:t>es un </a:t>
            </a:r>
            <a:r>
              <a:rPr lang="es-ES" sz="1600" b="1" i="1" dirty="0" smtClean="0"/>
              <a:t>octavo de la altura </a:t>
            </a:r>
            <a:r>
              <a:rPr lang="es-ES" sz="1600" i="1" dirty="0" smtClean="0"/>
              <a:t>de un hombre. </a:t>
            </a:r>
            <a:br>
              <a:rPr lang="es-ES" sz="1600" i="1" dirty="0" smtClean="0"/>
            </a:br>
            <a:r>
              <a:rPr lang="es-ES" sz="1600" i="1" dirty="0" smtClean="0"/>
              <a:t>-La distancia entre el </a:t>
            </a:r>
            <a:r>
              <a:rPr lang="es-ES" sz="1600" b="1" i="1" dirty="0" smtClean="0"/>
              <a:t>nacimiento del pelo a la parte superior del pecho </a:t>
            </a:r>
            <a:r>
              <a:rPr lang="es-ES" sz="1600" i="1" dirty="0" smtClean="0"/>
              <a:t>es un </a:t>
            </a:r>
            <a:r>
              <a:rPr lang="es-ES" sz="1600" b="1" i="1" dirty="0" smtClean="0"/>
              <a:t>séptimo de la altura </a:t>
            </a:r>
            <a:r>
              <a:rPr lang="es-ES" sz="1600" i="1" dirty="0" smtClean="0"/>
              <a:t>de un hombre. </a:t>
            </a:r>
            <a:br>
              <a:rPr lang="es-ES" sz="1600" i="1" dirty="0" smtClean="0"/>
            </a:br>
            <a:r>
              <a:rPr lang="es-ES" sz="1600" i="1" dirty="0" smtClean="0"/>
              <a:t>-La </a:t>
            </a:r>
            <a:r>
              <a:rPr lang="es-ES" sz="1600" b="1" i="1" dirty="0" smtClean="0"/>
              <a:t>altura de la cabeza hasta el final de las costillas </a:t>
            </a:r>
            <a:r>
              <a:rPr lang="es-ES" sz="1600" i="1" dirty="0" smtClean="0"/>
              <a:t>es un </a:t>
            </a:r>
            <a:r>
              <a:rPr lang="es-ES" sz="1600" b="1" i="1" dirty="0" smtClean="0"/>
              <a:t>cuarto de la altura </a:t>
            </a:r>
            <a:r>
              <a:rPr lang="es-ES" sz="1600" i="1" dirty="0" smtClean="0"/>
              <a:t>de un hombre. </a:t>
            </a:r>
            <a:br>
              <a:rPr lang="es-ES" sz="1600" i="1" dirty="0" smtClean="0"/>
            </a:br>
            <a:r>
              <a:rPr lang="es-ES" sz="1600" i="1" dirty="0" smtClean="0"/>
              <a:t>-La </a:t>
            </a:r>
            <a:r>
              <a:rPr lang="es-ES" sz="1600" b="1" i="1" dirty="0" smtClean="0"/>
              <a:t>anchura máxima de los hombros </a:t>
            </a:r>
            <a:r>
              <a:rPr lang="es-ES" sz="1600" i="1" dirty="0" smtClean="0"/>
              <a:t>es un </a:t>
            </a:r>
            <a:r>
              <a:rPr lang="es-ES" sz="1600" b="1" i="1" dirty="0" smtClean="0"/>
              <a:t>cuarto de la altura </a:t>
            </a:r>
            <a:r>
              <a:rPr lang="es-ES" sz="1600" i="1" dirty="0" smtClean="0"/>
              <a:t>de un hombre. </a:t>
            </a:r>
            <a:br>
              <a:rPr lang="es-ES" sz="1600" i="1" dirty="0" smtClean="0"/>
            </a:br>
            <a:r>
              <a:rPr lang="es-ES" sz="1600" i="1" dirty="0" smtClean="0"/>
              <a:t>-La distancia</a:t>
            </a:r>
            <a:r>
              <a:rPr lang="es-ES" sz="1600" b="1" i="1" dirty="0" smtClean="0"/>
              <a:t> del codo al extremo de la mano</a:t>
            </a:r>
            <a:r>
              <a:rPr lang="es-ES" sz="1600" i="1" dirty="0" smtClean="0"/>
              <a:t> es un </a:t>
            </a:r>
            <a:r>
              <a:rPr lang="es-ES" sz="1600" b="1" i="1" dirty="0" smtClean="0"/>
              <a:t>quinto de la altura </a:t>
            </a:r>
            <a:r>
              <a:rPr lang="es-ES" sz="1600" i="1" dirty="0" smtClean="0"/>
              <a:t>de un hombre. </a:t>
            </a:r>
            <a:br>
              <a:rPr lang="es-ES" sz="1600" i="1" dirty="0" smtClean="0"/>
            </a:br>
            <a:r>
              <a:rPr lang="es-ES" sz="1600" i="1" dirty="0" smtClean="0"/>
              <a:t>-La distancia </a:t>
            </a:r>
            <a:r>
              <a:rPr lang="es-ES" sz="1600" b="1" i="1" dirty="0" smtClean="0"/>
              <a:t>del codo a la axila</a:t>
            </a:r>
            <a:r>
              <a:rPr lang="es-ES" sz="1600" i="1" dirty="0" smtClean="0"/>
              <a:t> es un </a:t>
            </a:r>
            <a:r>
              <a:rPr lang="es-ES" sz="1600" b="1" i="1" dirty="0" smtClean="0"/>
              <a:t>octavo de la altura </a:t>
            </a:r>
            <a:r>
              <a:rPr lang="es-ES" sz="1600" i="1" dirty="0" smtClean="0"/>
              <a:t>de un hombre. </a:t>
            </a:r>
            <a:br>
              <a:rPr lang="es-ES" sz="1600" i="1" dirty="0" smtClean="0"/>
            </a:br>
            <a:r>
              <a:rPr lang="es-ES" sz="1600" i="1" dirty="0" smtClean="0"/>
              <a:t>-La </a:t>
            </a:r>
            <a:r>
              <a:rPr lang="es-ES" sz="1600" b="1" i="1" dirty="0" smtClean="0"/>
              <a:t>longitud de la mano </a:t>
            </a:r>
            <a:r>
              <a:rPr lang="es-ES" sz="1600" i="1" dirty="0" smtClean="0"/>
              <a:t>es un </a:t>
            </a:r>
            <a:r>
              <a:rPr lang="es-ES" sz="1600" b="1" i="1" dirty="0" smtClean="0"/>
              <a:t>décimo de la altura </a:t>
            </a:r>
            <a:r>
              <a:rPr lang="es-ES" sz="1600" i="1" dirty="0" smtClean="0"/>
              <a:t>de un hombre. </a:t>
            </a:r>
            <a:br>
              <a:rPr lang="es-ES" sz="1600" i="1" dirty="0" smtClean="0"/>
            </a:br>
            <a:r>
              <a:rPr lang="es-ES" sz="1600" i="1" dirty="0" smtClean="0"/>
              <a:t>-La </a:t>
            </a:r>
            <a:r>
              <a:rPr lang="es-ES" sz="1600" b="1" i="1" dirty="0" smtClean="0"/>
              <a:t>distancia de la barbilla a la nariz</a:t>
            </a:r>
            <a:r>
              <a:rPr lang="es-ES" sz="1600" i="1" dirty="0" smtClean="0"/>
              <a:t> es un </a:t>
            </a:r>
            <a:r>
              <a:rPr lang="es-ES" sz="1600" b="1" i="1" dirty="0" smtClean="0"/>
              <a:t>tercio de la longitud de la cara</a:t>
            </a:r>
            <a:r>
              <a:rPr lang="es-ES" sz="1600" i="1" dirty="0" smtClean="0"/>
              <a:t>.</a:t>
            </a:r>
          </a:p>
          <a:p>
            <a:r>
              <a:rPr lang="es-ES" sz="1600" i="1" dirty="0" smtClean="0"/>
              <a:t>-La </a:t>
            </a:r>
            <a:r>
              <a:rPr lang="es-ES" sz="1600" b="1" i="1" dirty="0" smtClean="0"/>
              <a:t>distancia entre el nacimiento del pelo y las cejas</a:t>
            </a:r>
            <a:r>
              <a:rPr lang="es-ES" sz="1600" i="1" dirty="0" smtClean="0"/>
              <a:t> es un </a:t>
            </a:r>
            <a:r>
              <a:rPr lang="es-ES" sz="1600" b="1" i="1" dirty="0" smtClean="0"/>
              <a:t>tercio de la longitud de la cara</a:t>
            </a:r>
            <a:r>
              <a:rPr lang="es-ES" sz="1600" i="1" dirty="0" smtClean="0"/>
              <a:t>. </a:t>
            </a:r>
            <a:br>
              <a:rPr lang="es-ES" sz="1600" i="1" dirty="0" smtClean="0"/>
            </a:br>
            <a:r>
              <a:rPr lang="es-ES" sz="1600" i="1" dirty="0" smtClean="0"/>
              <a:t>-La </a:t>
            </a:r>
            <a:r>
              <a:rPr lang="es-ES" sz="1600" b="1" i="1" dirty="0" smtClean="0"/>
              <a:t>altura de la oreja </a:t>
            </a:r>
            <a:r>
              <a:rPr lang="es-ES" sz="1600" i="1" dirty="0" smtClean="0"/>
              <a:t>es un </a:t>
            </a:r>
            <a:r>
              <a:rPr lang="es-ES" sz="1600" b="1" i="1" dirty="0" smtClean="0"/>
              <a:t>tercio de la longitud de la cara</a:t>
            </a:r>
            <a:r>
              <a:rPr lang="es-ES" sz="1600" i="1" dirty="0" smtClean="0"/>
              <a:t>. </a:t>
            </a:r>
            <a:endParaRPr lang="en-US" dirty="0"/>
          </a:p>
        </p:txBody>
      </p:sp>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Relaciones</a:t>
            </a:r>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entre </a:t>
            </a:r>
            <a:r>
              <a:rPr lang="en-US"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medidas</a:t>
            </a:r>
            <a:endParaRPr lang="en-US" dirty="0"/>
          </a:p>
        </p:txBody>
      </p:sp>
      <p:sp>
        <p:nvSpPr>
          <p:cNvPr id="4" name="3 CuadroTexto"/>
          <p:cNvSpPr txBox="1"/>
          <p:nvPr/>
        </p:nvSpPr>
        <p:spPr>
          <a:xfrm>
            <a:off x="428596" y="1502688"/>
            <a:ext cx="8286808" cy="646331"/>
          </a:xfrm>
          <a:prstGeom prst="rect">
            <a:avLst/>
          </a:prstGeom>
          <a:noFill/>
        </p:spPr>
        <p:txBody>
          <a:bodyPr wrap="square" rtlCol="0">
            <a:spAutoFit/>
          </a:bodyPr>
          <a:lstStyle/>
          <a:p>
            <a:r>
              <a:rPr lang="es-ES" dirty="0" smtClean="0"/>
              <a:t>	A partir de las medidas, hemos creado relaciones entre las medidas utilizando unidades:</a:t>
            </a:r>
            <a:endParaRPr lang="en-US" dirty="0"/>
          </a:p>
        </p:txBody>
      </p:sp>
      <p:graphicFrame>
        <p:nvGraphicFramePr>
          <p:cNvPr id="6" name="5 Tabla"/>
          <p:cNvGraphicFramePr>
            <a:graphicFrameLocks noGrp="1"/>
          </p:cNvGraphicFramePr>
          <p:nvPr/>
        </p:nvGraphicFramePr>
        <p:xfrm>
          <a:off x="642910" y="2643182"/>
          <a:ext cx="7858184" cy="3435960"/>
        </p:xfrm>
        <a:graphic>
          <a:graphicData uri="http://schemas.openxmlformats.org/drawingml/2006/table">
            <a:tbl>
              <a:tblPr firstRow="1" bandRow="1">
                <a:tableStyleId>{68D230F3-CF80-4859-8CE7-A43EE81993B5}</a:tableStyleId>
              </a:tblPr>
              <a:tblGrid>
                <a:gridCol w="1500200"/>
                <a:gridCol w="2428892"/>
                <a:gridCol w="1357322"/>
                <a:gridCol w="2571770"/>
              </a:tblGrid>
              <a:tr h="540888">
                <a:tc>
                  <a:txBody>
                    <a:bodyPr/>
                    <a:lstStyle/>
                    <a:p>
                      <a:pPr algn="ctr"/>
                      <a:r>
                        <a:rPr lang="en-US" dirty="0" err="1" smtClean="0"/>
                        <a:t>Unidades</a:t>
                      </a:r>
                      <a:endParaRPr lang="en-US" dirty="0"/>
                    </a:p>
                  </a:txBody>
                  <a:tcPr anchor="ctr"/>
                </a:tc>
                <a:tc>
                  <a:txBody>
                    <a:bodyPr/>
                    <a:lstStyle/>
                    <a:p>
                      <a:pPr algn="ctr"/>
                      <a:r>
                        <a:rPr lang="en-US" dirty="0" smtClean="0"/>
                        <a:t>Parte del </a:t>
                      </a:r>
                      <a:r>
                        <a:rPr lang="en-US" dirty="0" err="1" smtClean="0"/>
                        <a:t>cuerpo</a:t>
                      </a:r>
                      <a:endParaRPr lang="en-US" dirty="0"/>
                    </a:p>
                  </a:txBody>
                  <a:tcPr anchor="ctr"/>
                </a:tc>
                <a:tc>
                  <a:txBody>
                    <a:bodyPr/>
                    <a:lstStyle/>
                    <a:p>
                      <a:pPr algn="ctr"/>
                      <a:r>
                        <a:rPr lang="en-US" dirty="0" err="1" smtClean="0"/>
                        <a:t>Unidades</a:t>
                      </a:r>
                      <a:endParaRPr lang="en-US" dirty="0"/>
                    </a:p>
                  </a:txBody>
                  <a:tcPr anchor="ctr"/>
                </a:tc>
                <a:tc>
                  <a:txBody>
                    <a:bodyPr/>
                    <a:lstStyle/>
                    <a:p>
                      <a:pPr algn="ctr"/>
                      <a:r>
                        <a:rPr lang="en-US" dirty="0" smtClean="0"/>
                        <a:t>Parte</a:t>
                      </a:r>
                      <a:r>
                        <a:rPr lang="en-US" baseline="0" dirty="0" smtClean="0"/>
                        <a:t> del </a:t>
                      </a:r>
                      <a:r>
                        <a:rPr lang="en-US" baseline="0" dirty="0" err="1" smtClean="0"/>
                        <a:t>cuerpo</a:t>
                      </a:r>
                      <a:endParaRPr lang="en-US" dirty="0"/>
                    </a:p>
                  </a:txBody>
                  <a:tcPr anchor="ctr"/>
                </a:tc>
              </a:tr>
              <a:tr h="540888">
                <a:tc>
                  <a:txBody>
                    <a:bodyPr/>
                    <a:lstStyle/>
                    <a:p>
                      <a:pPr algn="ctr"/>
                      <a:r>
                        <a:rPr lang="en-US" sz="2400" b="1" dirty="0" smtClean="0"/>
                        <a:t>3360</a:t>
                      </a:r>
                      <a:endParaRPr lang="en-US" sz="2400" b="1" dirty="0"/>
                    </a:p>
                  </a:txBody>
                  <a:tcPr anchor="ctr"/>
                </a:tc>
                <a:tc>
                  <a:txBody>
                    <a:bodyPr/>
                    <a:lstStyle/>
                    <a:p>
                      <a:pPr algn="ctr"/>
                      <a:r>
                        <a:rPr lang="en-US" sz="1400" dirty="0" err="1" smtClean="0"/>
                        <a:t>Altura</a:t>
                      </a:r>
                      <a:r>
                        <a:rPr lang="en-US" sz="1400" dirty="0" smtClean="0"/>
                        <a:t>, </a:t>
                      </a:r>
                      <a:r>
                        <a:rPr lang="en-US" sz="1400" dirty="0" err="1" smtClean="0"/>
                        <a:t>envergadura</a:t>
                      </a:r>
                      <a:r>
                        <a:rPr lang="en-US" sz="1400" dirty="0" smtClean="0"/>
                        <a:t>.</a:t>
                      </a:r>
                      <a:endParaRPr lang="en-US" sz="1400" dirty="0"/>
                    </a:p>
                  </a:txBody>
                  <a:tcPr anchor="ctr"/>
                </a:tc>
                <a:tc>
                  <a:txBody>
                    <a:bodyPr/>
                    <a:lstStyle/>
                    <a:p>
                      <a:pPr algn="ctr"/>
                      <a:r>
                        <a:rPr lang="en-US" sz="2400" b="1" dirty="0" smtClean="0"/>
                        <a:t>672</a:t>
                      </a:r>
                      <a:endParaRPr lang="en-US" sz="2400" b="1" dirty="0"/>
                    </a:p>
                  </a:txBody>
                  <a:tcPr anchor="ctr"/>
                </a:tc>
                <a:tc>
                  <a:txBody>
                    <a:bodyPr/>
                    <a:lstStyle/>
                    <a:p>
                      <a:pPr algn="ctr"/>
                      <a:r>
                        <a:rPr lang="en-US" sz="1400" dirty="0" err="1" smtClean="0"/>
                        <a:t>Codo</a:t>
                      </a:r>
                      <a:r>
                        <a:rPr lang="en-US" sz="1400" dirty="0" smtClean="0"/>
                        <a:t> a </a:t>
                      </a:r>
                      <a:r>
                        <a:rPr lang="en-US" sz="1400" dirty="0" err="1" smtClean="0"/>
                        <a:t>mano</a:t>
                      </a:r>
                      <a:r>
                        <a:rPr lang="en-US" sz="1400" dirty="0" smtClean="0"/>
                        <a:t>.</a:t>
                      </a:r>
                      <a:endParaRPr lang="en-US" sz="1400" dirty="0"/>
                    </a:p>
                  </a:txBody>
                  <a:tcPr anchor="ctr"/>
                </a:tc>
              </a:tr>
              <a:tr h="540888">
                <a:tc>
                  <a:txBody>
                    <a:bodyPr/>
                    <a:lstStyle/>
                    <a:p>
                      <a:pPr algn="ctr"/>
                      <a:r>
                        <a:rPr lang="en-US" sz="2400" b="1" dirty="0" smtClean="0"/>
                        <a:t>840</a:t>
                      </a:r>
                      <a:endParaRPr lang="en-US" sz="2400" b="1" dirty="0"/>
                    </a:p>
                  </a:txBody>
                  <a:tcPr anchor="ctr"/>
                </a:tc>
                <a:tc>
                  <a:txBody>
                    <a:bodyPr/>
                    <a:lstStyle/>
                    <a:p>
                      <a:pPr algn="ctr"/>
                      <a:r>
                        <a:rPr lang="en-US" sz="1400" dirty="0" err="1" smtClean="0"/>
                        <a:t>Antebrazo</a:t>
                      </a:r>
                      <a:r>
                        <a:rPr lang="en-US" sz="1400" dirty="0" smtClean="0"/>
                        <a:t>, </a:t>
                      </a:r>
                      <a:r>
                        <a:rPr lang="en-US" sz="1400" dirty="0" err="1" smtClean="0"/>
                        <a:t>cabeza</a:t>
                      </a:r>
                      <a:r>
                        <a:rPr lang="en-US" sz="1400" baseline="0" dirty="0" smtClean="0"/>
                        <a:t> a </a:t>
                      </a:r>
                      <a:r>
                        <a:rPr lang="en-US" sz="1400" baseline="0" dirty="0" err="1" smtClean="0"/>
                        <a:t>costillas</a:t>
                      </a:r>
                      <a:r>
                        <a:rPr lang="en-US" sz="1400" baseline="0" dirty="0" smtClean="0"/>
                        <a:t>, </a:t>
                      </a:r>
                      <a:r>
                        <a:rPr lang="en-US" sz="1400" baseline="0" dirty="0" err="1" smtClean="0"/>
                        <a:t>distancia</a:t>
                      </a:r>
                      <a:r>
                        <a:rPr lang="en-US" sz="1400" baseline="0" dirty="0" smtClean="0"/>
                        <a:t> entre </a:t>
                      </a:r>
                      <a:r>
                        <a:rPr lang="en-US" sz="1400" baseline="0" dirty="0" err="1" smtClean="0"/>
                        <a:t>hombros</a:t>
                      </a:r>
                      <a:r>
                        <a:rPr lang="en-US" sz="1400" baseline="0" dirty="0" smtClean="0"/>
                        <a:t>, </a:t>
                      </a:r>
                      <a:r>
                        <a:rPr lang="en-US" sz="1400" baseline="0" dirty="0" err="1" smtClean="0"/>
                        <a:t>planta</a:t>
                      </a:r>
                      <a:r>
                        <a:rPr lang="en-US" sz="1400" baseline="0" dirty="0" smtClean="0"/>
                        <a:t> pie a </a:t>
                      </a:r>
                      <a:r>
                        <a:rPr lang="en-US" sz="1400" baseline="0" dirty="0" err="1" smtClean="0"/>
                        <a:t>debajo</a:t>
                      </a:r>
                      <a:r>
                        <a:rPr lang="en-US" sz="1400" baseline="0" dirty="0" smtClean="0"/>
                        <a:t> </a:t>
                      </a:r>
                      <a:r>
                        <a:rPr lang="en-US" sz="1400" baseline="0" dirty="0" err="1" smtClean="0"/>
                        <a:t>rodilla</a:t>
                      </a:r>
                      <a:r>
                        <a:rPr lang="en-US" sz="1400" baseline="0" dirty="0" smtClean="0"/>
                        <a:t>.</a:t>
                      </a:r>
                      <a:endParaRPr lang="en-US" sz="1400" dirty="0"/>
                    </a:p>
                  </a:txBody>
                  <a:tcPr anchor="ctr"/>
                </a:tc>
                <a:tc>
                  <a:txBody>
                    <a:bodyPr/>
                    <a:lstStyle/>
                    <a:p>
                      <a:pPr algn="ctr"/>
                      <a:r>
                        <a:rPr lang="en-US" sz="2400" b="1" dirty="0" smtClean="0"/>
                        <a:t>336</a:t>
                      </a:r>
                      <a:endParaRPr lang="en-US" sz="2400" b="1" dirty="0"/>
                    </a:p>
                  </a:txBody>
                  <a:tcPr anchor="ctr"/>
                </a:tc>
                <a:tc>
                  <a:txBody>
                    <a:bodyPr/>
                    <a:lstStyle/>
                    <a:p>
                      <a:pPr algn="ctr"/>
                      <a:r>
                        <a:rPr lang="en-US" sz="1400" dirty="0" err="1" smtClean="0"/>
                        <a:t>Nacimiento</a:t>
                      </a:r>
                      <a:r>
                        <a:rPr lang="en-US" sz="1400" dirty="0" smtClean="0"/>
                        <a:t> </a:t>
                      </a:r>
                      <a:r>
                        <a:rPr lang="en-US" sz="1400" dirty="0" err="1" smtClean="0"/>
                        <a:t>pelo</a:t>
                      </a:r>
                      <a:r>
                        <a:rPr lang="en-US" sz="1400" dirty="0" smtClean="0"/>
                        <a:t> a </a:t>
                      </a:r>
                      <a:r>
                        <a:rPr lang="en-US" sz="1400" dirty="0" err="1" smtClean="0"/>
                        <a:t>barbilla</a:t>
                      </a:r>
                      <a:r>
                        <a:rPr lang="en-US" sz="1400" dirty="0" smtClean="0"/>
                        <a:t>,</a:t>
                      </a:r>
                      <a:r>
                        <a:rPr lang="en-US" sz="1400" baseline="0" dirty="0" smtClean="0"/>
                        <a:t>  </a:t>
                      </a:r>
                      <a:r>
                        <a:rPr lang="en-US" sz="1400" baseline="0" dirty="0" err="1" smtClean="0"/>
                        <a:t>mano</a:t>
                      </a:r>
                      <a:r>
                        <a:rPr lang="en-US" sz="1400" baseline="0" dirty="0" smtClean="0"/>
                        <a:t>, </a:t>
                      </a:r>
                      <a:r>
                        <a:rPr lang="en-US" sz="1400" baseline="0" dirty="0" err="1" smtClean="0"/>
                        <a:t>cara</a:t>
                      </a:r>
                      <a:r>
                        <a:rPr lang="en-US" sz="1400" baseline="0" dirty="0" smtClean="0"/>
                        <a:t>.</a:t>
                      </a:r>
                      <a:endParaRPr lang="en-US" sz="1400" dirty="0"/>
                    </a:p>
                  </a:txBody>
                  <a:tcPr anchor="ctr"/>
                </a:tc>
              </a:tr>
              <a:tr h="540888">
                <a:tc>
                  <a:txBody>
                    <a:bodyPr/>
                    <a:lstStyle/>
                    <a:p>
                      <a:pPr algn="ctr"/>
                      <a:r>
                        <a:rPr lang="en-US" sz="2400" b="1" dirty="0" smtClean="0"/>
                        <a:t>560</a:t>
                      </a:r>
                      <a:endParaRPr lang="en-US" sz="2400" b="1" dirty="0"/>
                    </a:p>
                  </a:txBody>
                  <a:tcPr anchor="ctr"/>
                </a:tc>
                <a:tc>
                  <a:txBody>
                    <a:bodyPr/>
                    <a:lstStyle/>
                    <a:p>
                      <a:pPr algn="ctr"/>
                      <a:r>
                        <a:rPr lang="en-US" sz="1400" dirty="0" smtClean="0"/>
                        <a:t>Pie.</a:t>
                      </a:r>
                      <a:endParaRPr lang="en-US" sz="1400" dirty="0"/>
                    </a:p>
                  </a:txBody>
                  <a:tcPr anchor="ctr"/>
                </a:tc>
                <a:tc>
                  <a:txBody>
                    <a:bodyPr/>
                    <a:lstStyle/>
                    <a:p>
                      <a:pPr algn="ctr"/>
                      <a:r>
                        <a:rPr lang="en-US" sz="2400" b="1" dirty="0" smtClean="0"/>
                        <a:t>140</a:t>
                      </a:r>
                      <a:endParaRPr lang="en-US" sz="2400" b="1" dirty="0"/>
                    </a:p>
                  </a:txBody>
                  <a:tcPr anchor="ctr"/>
                </a:tc>
                <a:tc>
                  <a:txBody>
                    <a:bodyPr/>
                    <a:lstStyle/>
                    <a:p>
                      <a:pPr algn="ctr"/>
                      <a:r>
                        <a:rPr lang="en-US" sz="1400" dirty="0" smtClean="0"/>
                        <a:t>Palma de la </a:t>
                      </a:r>
                      <a:r>
                        <a:rPr lang="en-US" sz="1400" dirty="0" err="1" smtClean="0"/>
                        <a:t>mano</a:t>
                      </a:r>
                      <a:r>
                        <a:rPr lang="en-US" sz="1400" dirty="0" smtClean="0"/>
                        <a:t>.</a:t>
                      </a:r>
                      <a:endParaRPr lang="en-US" sz="1400" dirty="0"/>
                    </a:p>
                  </a:txBody>
                  <a:tcPr anchor="ctr"/>
                </a:tc>
              </a:tr>
              <a:tr h="540888">
                <a:tc>
                  <a:txBody>
                    <a:bodyPr/>
                    <a:lstStyle/>
                    <a:p>
                      <a:pPr algn="ctr"/>
                      <a:r>
                        <a:rPr lang="en-US" sz="2400" b="1" dirty="0" smtClean="0"/>
                        <a:t>480</a:t>
                      </a:r>
                      <a:endParaRPr lang="en-US" sz="2400" b="1" dirty="0"/>
                    </a:p>
                  </a:txBody>
                  <a:tcPr anchor="ctr"/>
                </a:tc>
                <a:tc>
                  <a:txBody>
                    <a:bodyPr/>
                    <a:lstStyle/>
                    <a:p>
                      <a:pPr algn="ctr"/>
                      <a:r>
                        <a:rPr lang="en-US" sz="1400" dirty="0" err="1" smtClean="0"/>
                        <a:t>Nacimiento</a:t>
                      </a:r>
                      <a:r>
                        <a:rPr lang="en-US" sz="1400" dirty="0" smtClean="0"/>
                        <a:t> </a:t>
                      </a:r>
                      <a:r>
                        <a:rPr lang="en-US" sz="1400" dirty="0" err="1" smtClean="0"/>
                        <a:t>pelo</a:t>
                      </a:r>
                      <a:r>
                        <a:rPr lang="en-US" sz="1400" dirty="0" smtClean="0"/>
                        <a:t> a principio </a:t>
                      </a:r>
                      <a:r>
                        <a:rPr lang="en-US" sz="1400" dirty="0" err="1" smtClean="0"/>
                        <a:t>pecho</a:t>
                      </a:r>
                      <a:r>
                        <a:rPr lang="en-US" sz="1400" dirty="0" smtClean="0"/>
                        <a:t>.</a:t>
                      </a:r>
                      <a:endParaRPr lang="en-US" sz="1400" dirty="0"/>
                    </a:p>
                  </a:txBody>
                  <a:tcPr anchor="ctr"/>
                </a:tc>
                <a:tc>
                  <a:txBody>
                    <a:bodyPr/>
                    <a:lstStyle/>
                    <a:p>
                      <a:pPr algn="ctr"/>
                      <a:r>
                        <a:rPr lang="en-US" sz="2400" b="1" dirty="0" smtClean="0"/>
                        <a:t>112</a:t>
                      </a:r>
                      <a:endParaRPr lang="en-US" sz="2400" b="1" dirty="0"/>
                    </a:p>
                  </a:txBody>
                  <a:tcPr anchor="ctr"/>
                </a:tc>
                <a:tc>
                  <a:txBody>
                    <a:bodyPr/>
                    <a:lstStyle/>
                    <a:p>
                      <a:pPr algn="ctr"/>
                      <a:r>
                        <a:rPr lang="en-US" sz="1400" dirty="0" err="1" smtClean="0"/>
                        <a:t>Nacimiento</a:t>
                      </a:r>
                      <a:r>
                        <a:rPr lang="en-US" sz="1400" baseline="0" dirty="0" smtClean="0"/>
                        <a:t> </a:t>
                      </a:r>
                      <a:r>
                        <a:rPr lang="en-US" sz="1400" baseline="0" dirty="0" err="1" smtClean="0"/>
                        <a:t>pelo</a:t>
                      </a:r>
                      <a:r>
                        <a:rPr lang="en-US" sz="1400" baseline="0" dirty="0" smtClean="0"/>
                        <a:t> a </a:t>
                      </a:r>
                      <a:r>
                        <a:rPr lang="en-US" sz="1400" baseline="0" dirty="0" err="1" smtClean="0"/>
                        <a:t>ceja</a:t>
                      </a:r>
                      <a:r>
                        <a:rPr lang="en-US" sz="1400" baseline="0" dirty="0" smtClean="0"/>
                        <a:t>, </a:t>
                      </a:r>
                      <a:r>
                        <a:rPr lang="en-US" sz="1400" baseline="0" dirty="0" err="1" smtClean="0"/>
                        <a:t>oreja</a:t>
                      </a:r>
                      <a:r>
                        <a:rPr lang="en-US" sz="1400" baseline="0" dirty="0" smtClean="0"/>
                        <a:t>.</a:t>
                      </a:r>
                      <a:endParaRPr lang="en-US" sz="1400" dirty="0"/>
                    </a:p>
                  </a:txBody>
                  <a:tcPr anchor="ctr"/>
                </a:tc>
              </a:tr>
              <a:tr h="540888">
                <a:tc>
                  <a:txBody>
                    <a:bodyPr/>
                    <a:lstStyle/>
                    <a:p>
                      <a:pPr algn="ctr"/>
                      <a:r>
                        <a:rPr lang="en-US" sz="2400" b="1" dirty="0" smtClean="0"/>
                        <a:t>420</a:t>
                      </a:r>
                      <a:endParaRPr lang="en-US" sz="2400" b="1" dirty="0"/>
                    </a:p>
                  </a:txBody>
                  <a:tcPr anchor="ctr"/>
                </a:tc>
                <a:tc>
                  <a:txBody>
                    <a:bodyPr/>
                    <a:lstStyle/>
                    <a:p>
                      <a:pPr algn="ctr"/>
                      <a:r>
                        <a:rPr lang="en-US" sz="1400" dirty="0" err="1" smtClean="0"/>
                        <a:t>Cabeza</a:t>
                      </a:r>
                      <a:r>
                        <a:rPr lang="en-US" sz="1400" dirty="0" smtClean="0"/>
                        <a:t> a </a:t>
                      </a:r>
                      <a:r>
                        <a:rPr lang="en-US" sz="1400" dirty="0" err="1" smtClean="0"/>
                        <a:t>barbilla</a:t>
                      </a:r>
                      <a:r>
                        <a:rPr lang="en-US" sz="1400" dirty="0" smtClean="0"/>
                        <a:t>, </a:t>
                      </a:r>
                      <a:r>
                        <a:rPr lang="en-US" sz="1400" dirty="0" err="1" smtClean="0"/>
                        <a:t>codo</a:t>
                      </a:r>
                      <a:r>
                        <a:rPr lang="en-US" sz="1400" dirty="0" smtClean="0"/>
                        <a:t> a </a:t>
                      </a:r>
                      <a:r>
                        <a:rPr lang="en-US" sz="1400" dirty="0" err="1" smtClean="0"/>
                        <a:t>axila</a:t>
                      </a:r>
                      <a:r>
                        <a:rPr lang="en-US" sz="1400" dirty="0" smtClean="0"/>
                        <a:t>.</a:t>
                      </a:r>
                      <a:endParaRPr lang="en-US" sz="1400" dirty="0"/>
                    </a:p>
                  </a:txBody>
                  <a:tcPr anchor="ctr"/>
                </a:tc>
                <a:tc>
                  <a:txBody>
                    <a:bodyPr/>
                    <a:lstStyle/>
                    <a:p>
                      <a:pPr algn="ctr"/>
                      <a:r>
                        <a:rPr lang="en-US" sz="2400" b="1" dirty="0" smtClean="0"/>
                        <a:t>35</a:t>
                      </a:r>
                      <a:endParaRPr lang="en-US" sz="2400" b="1" dirty="0"/>
                    </a:p>
                  </a:txBody>
                  <a:tcPr anchor="ctr"/>
                </a:tc>
                <a:tc>
                  <a:txBody>
                    <a:bodyPr/>
                    <a:lstStyle/>
                    <a:p>
                      <a:pPr algn="ctr"/>
                      <a:r>
                        <a:rPr lang="en-US" sz="1400" dirty="0" err="1" smtClean="0"/>
                        <a:t>Ancho</a:t>
                      </a:r>
                      <a:r>
                        <a:rPr lang="en-US" sz="1400" dirty="0" smtClean="0"/>
                        <a:t> del </a:t>
                      </a:r>
                      <a:r>
                        <a:rPr lang="en-US" sz="1400" dirty="0" err="1" smtClean="0"/>
                        <a:t>dedo</a:t>
                      </a:r>
                      <a:r>
                        <a:rPr lang="en-US" sz="1400" dirty="0" smtClean="0"/>
                        <a:t>.</a:t>
                      </a:r>
                      <a:endParaRPr lang="en-US" sz="1400" dirty="0"/>
                    </a:p>
                  </a:txBody>
                  <a:tcPr anchor="ctr"/>
                </a:tc>
              </a:tr>
            </a:tbl>
          </a:graphicData>
        </a:graphic>
      </p:graphicFrame>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Hip</a:t>
            </a:r>
            <a:r>
              <a:rPr lang="es-ES"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ótesis</a:t>
            </a:r>
            <a:endParaRPr lang="en-US" dirty="0"/>
          </a:p>
        </p:txBody>
      </p:sp>
      <p:sp>
        <p:nvSpPr>
          <p:cNvPr id="4" name="3 CuadroTexto"/>
          <p:cNvSpPr txBox="1"/>
          <p:nvPr/>
        </p:nvSpPr>
        <p:spPr>
          <a:xfrm>
            <a:off x="428596" y="1502688"/>
            <a:ext cx="8286808" cy="4524315"/>
          </a:xfrm>
          <a:prstGeom prst="rect">
            <a:avLst/>
          </a:prstGeom>
          <a:noFill/>
        </p:spPr>
        <p:txBody>
          <a:bodyPr wrap="square" rtlCol="0">
            <a:spAutoFit/>
          </a:bodyPr>
          <a:lstStyle/>
          <a:p>
            <a:r>
              <a:rPr lang="es-ES" dirty="0" smtClean="0"/>
              <a:t>	Nuestra principal hipótesis es que las medidas propuestas por Leonardo da Vinci serán muy imprecisas estudiadas individualmente, ya que el hombre de Vitrubio es un hombre idealizado, pero las medias tenderán a estar cerca de estas.</a:t>
            </a:r>
          </a:p>
          <a:p>
            <a:endParaRPr lang="es-ES" dirty="0" smtClean="0"/>
          </a:p>
          <a:p>
            <a:r>
              <a:rPr lang="es-ES" dirty="0" smtClean="0"/>
              <a:t>	Tres factores que influirán bastante son los siguientes</a:t>
            </a:r>
            <a:r>
              <a:rPr lang="en-US" dirty="0" smtClean="0"/>
              <a:t>:</a:t>
            </a:r>
            <a:r>
              <a:rPr lang="es-ES" dirty="0" smtClean="0"/>
              <a:t> </a:t>
            </a:r>
          </a:p>
          <a:p>
            <a:endParaRPr lang="es-ES" dirty="0" smtClean="0"/>
          </a:p>
          <a:p>
            <a:pPr>
              <a:buFont typeface="Arial" pitchFamily="34" charset="0"/>
              <a:buChar char="•"/>
            </a:pPr>
            <a:r>
              <a:rPr lang="es-ES" dirty="0" smtClean="0"/>
              <a:t>Las personas las cuales estamos midiendo, ya que estas son niños y adolescentes que todavía están en crecimiento, lo cual significa que las proporciones corporales pueden ser distintas.</a:t>
            </a:r>
          </a:p>
          <a:p>
            <a:endParaRPr lang="es-ES" dirty="0" smtClean="0"/>
          </a:p>
          <a:p>
            <a:pPr>
              <a:buFont typeface="Arial" pitchFamily="34" charset="0"/>
              <a:buChar char="•"/>
            </a:pPr>
            <a:r>
              <a:rPr lang="es-ES" dirty="0" smtClean="0"/>
              <a:t>El hombre del Renacimiento puede ser más bajo o alto que el típico humano del siglo XXI, ya que ha sido demostrado que humanos en diversas etapas de la historia han cambiado de complexión y de media de longevidad.</a:t>
            </a:r>
          </a:p>
          <a:p>
            <a:pPr>
              <a:buFont typeface="Arial" pitchFamily="34" charset="0"/>
              <a:buChar char="•"/>
            </a:pPr>
            <a:endParaRPr lang="es-ES" dirty="0" smtClean="0"/>
          </a:p>
          <a:p>
            <a:pPr>
              <a:buFont typeface="Arial" pitchFamily="34" charset="0"/>
              <a:buChar char="•"/>
            </a:pPr>
            <a:r>
              <a:rPr lang="es-ES" dirty="0" smtClean="0"/>
              <a:t>Este es un modelo de un hombre, lo que puede significar que las mujeres no entren en el modelo de hombre ideal.</a:t>
            </a:r>
            <a:endParaRPr lang="en-US" dirty="0"/>
          </a:p>
        </p:txBody>
      </p:sp>
    </p:spTree>
  </p:cSld>
  <p:clrMapOvr>
    <a:masterClrMapping/>
  </p:clrMapOvr>
  <p:transition>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Material y m</a:t>
            </a:r>
            <a:r>
              <a:rPr lang="es-ES"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etodología</a:t>
            </a:r>
            <a:endParaRPr lang="en-US" dirty="0"/>
          </a:p>
        </p:txBody>
      </p:sp>
      <p:sp>
        <p:nvSpPr>
          <p:cNvPr id="4" name="3 CuadroTexto"/>
          <p:cNvSpPr txBox="1"/>
          <p:nvPr/>
        </p:nvSpPr>
        <p:spPr>
          <a:xfrm>
            <a:off x="428596" y="1502688"/>
            <a:ext cx="8286808" cy="830997"/>
          </a:xfrm>
          <a:prstGeom prst="rect">
            <a:avLst/>
          </a:prstGeom>
          <a:noFill/>
        </p:spPr>
        <p:txBody>
          <a:bodyPr wrap="square" rtlCol="0">
            <a:spAutoFit/>
          </a:bodyPr>
          <a:lstStyle/>
          <a:p>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Material: </a:t>
            </a:r>
          </a:p>
          <a:p>
            <a:r>
              <a:rPr lang="es-ES" sz="2000" dirty="0" err="1" smtClean="0"/>
              <a:t>Saltímetro</a:t>
            </a:r>
            <a:r>
              <a:rPr lang="es-ES" sz="2000" dirty="0" smtClean="0"/>
              <a:t>, cinta métrica de papel, fichas, ordenadores y tablas de cálculo.</a:t>
            </a:r>
            <a:endParaRPr lang="en-US" sz="2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4 CuadroTexto"/>
          <p:cNvSpPr txBox="1"/>
          <p:nvPr/>
        </p:nvSpPr>
        <p:spPr>
          <a:xfrm>
            <a:off x="428596" y="2571744"/>
            <a:ext cx="8286808" cy="2677656"/>
          </a:xfrm>
          <a:prstGeom prst="rect">
            <a:avLst/>
          </a:prstGeom>
          <a:noFill/>
        </p:spPr>
        <p:txBody>
          <a:bodyPr wrap="square" rtlCol="0">
            <a:spAutoFit/>
          </a:bodyPr>
          <a:lstStyle/>
          <a:p>
            <a:r>
              <a:rPr lang="en-US" sz="2800"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Metodología</a:t>
            </a:r>
            <a:r>
              <a:rPr lang="en-US" sz="2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p>
          <a:p>
            <a:r>
              <a:rPr lang="es-ES" sz="2000" dirty="0" smtClean="0"/>
              <a:t>Hemos empezado creando la tabla de unidades tras estudiar los manuscritos de Leonardo da Vinci. Tras crear la tabla, procedimos a crear las fichas de recopilación de datos.</a:t>
            </a:r>
          </a:p>
          <a:p>
            <a:r>
              <a:rPr lang="es-ES" sz="2000" dirty="0" smtClean="0"/>
              <a:t>Con las fichas, fuimos a las clases y medimos la altura y peso de los alumnos y posteriormente instruyéndoles como medir ciertas partes de su cuerpo. Una vez recopiladas las fichas, las introducimos en unas tablas de cálculo que formularon gráficas, con las cuales interpretamos los datos.</a:t>
            </a:r>
          </a:p>
        </p:txBody>
      </p:sp>
    </p:spTree>
  </p:cSld>
  <p:clrMapOvr>
    <a:masterClrMapping/>
  </p:clrMapOvr>
  <p:transition>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n-US"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Gráficas</a:t>
            </a:r>
            <a:r>
              <a:rPr lang="en-US"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(pg. 1)</a:t>
            </a:r>
            <a:endParaRPr lang="en-US" dirty="0"/>
          </a:p>
        </p:txBody>
      </p:sp>
      <p:graphicFrame>
        <p:nvGraphicFramePr>
          <p:cNvPr id="5" name="3 Gráfico"/>
          <p:cNvGraphicFramePr>
            <a:graphicFrameLocks/>
          </p:cNvGraphicFramePr>
          <p:nvPr/>
        </p:nvGraphicFramePr>
        <p:xfrm>
          <a:off x="357158" y="1785926"/>
          <a:ext cx="4000511" cy="2767020"/>
        </p:xfrm>
        <a:graphic>
          <a:graphicData uri="http://schemas.openxmlformats.org/drawingml/2006/chart">
            <c:chart xmlns:c="http://schemas.openxmlformats.org/drawingml/2006/chart" xmlns:r="http://schemas.openxmlformats.org/officeDocument/2006/relationships" r:id="rId2"/>
          </a:graphicData>
        </a:graphic>
      </p:graphicFrame>
      <p:sp>
        <p:nvSpPr>
          <p:cNvPr id="7" name="6 CuadroTexto"/>
          <p:cNvSpPr txBox="1"/>
          <p:nvPr/>
        </p:nvSpPr>
        <p:spPr>
          <a:xfrm>
            <a:off x="785786" y="1357298"/>
            <a:ext cx="2643206" cy="400110"/>
          </a:xfrm>
          <a:prstGeom prst="rect">
            <a:avLst/>
          </a:prstGeom>
          <a:noFill/>
        </p:spPr>
        <p:txBody>
          <a:bodyPr wrap="square" rtlCol="0">
            <a:spAutoFit/>
          </a:bodyPr>
          <a:lstStyle/>
          <a:p>
            <a:pPr algn="ctr"/>
            <a:r>
              <a:rPr lang="en-US" sz="2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ENVERGADURA</a:t>
            </a:r>
            <a:endParaRPr lang="en-US" sz="2000" b="1" dirty="0"/>
          </a:p>
        </p:txBody>
      </p:sp>
      <p:graphicFrame>
        <p:nvGraphicFramePr>
          <p:cNvPr id="8" name="3 Gráfico"/>
          <p:cNvGraphicFramePr>
            <a:graphicFrameLocks/>
          </p:cNvGraphicFramePr>
          <p:nvPr/>
        </p:nvGraphicFramePr>
        <p:xfrm>
          <a:off x="4429124" y="1785926"/>
          <a:ext cx="4214842"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9" name="8 CuadroTexto"/>
          <p:cNvSpPr txBox="1"/>
          <p:nvPr/>
        </p:nvSpPr>
        <p:spPr>
          <a:xfrm>
            <a:off x="4857752" y="1428736"/>
            <a:ext cx="2643206" cy="400110"/>
          </a:xfrm>
          <a:prstGeom prst="rect">
            <a:avLst/>
          </a:prstGeom>
          <a:noFill/>
        </p:spPr>
        <p:txBody>
          <a:bodyPr wrap="square" rtlCol="0">
            <a:spAutoFit/>
          </a:bodyPr>
          <a:lstStyle/>
          <a:p>
            <a:pPr algn="ctr"/>
            <a:r>
              <a:rPr lang="en-US" sz="20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PALMA DE MANO</a:t>
            </a:r>
            <a:endParaRPr lang="en-US" sz="2000" b="1" dirty="0"/>
          </a:p>
        </p:txBody>
      </p:sp>
      <p:sp>
        <p:nvSpPr>
          <p:cNvPr id="10" name="9 CuadroTexto"/>
          <p:cNvSpPr txBox="1"/>
          <p:nvPr/>
        </p:nvSpPr>
        <p:spPr>
          <a:xfrm>
            <a:off x="571472" y="4714884"/>
            <a:ext cx="7929618" cy="1200329"/>
          </a:xfrm>
          <a:prstGeom prst="rect">
            <a:avLst/>
          </a:prstGeom>
          <a:noFill/>
        </p:spPr>
        <p:txBody>
          <a:bodyPr wrap="square" rtlCol="0">
            <a:spAutoFit/>
          </a:bodyPr>
          <a:lstStyle/>
          <a:p>
            <a:r>
              <a:rPr lang="es-ES" dirty="0" smtClean="0"/>
              <a:t>La envergadura parece ser bastante uniforme, con algunos rangos altos.</a:t>
            </a:r>
          </a:p>
          <a:p>
            <a:r>
              <a:rPr lang="es-ES" dirty="0" smtClean="0"/>
              <a:t>La palma de la mano, sin embargo, tiene más varianza, en concreto algunos datos anómalos en las mujeres de 14 a 16 años.  Las medidas parecen estar en general por encima del eje 100%.</a:t>
            </a:r>
            <a:endParaRPr lang="en-US" dirty="0"/>
          </a:p>
        </p:txBody>
      </p:sp>
    </p:spTree>
  </p:cSld>
  <p:clrMapOvr>
    <a:masterClrMapping/>
  </p:clrMapOvr>
  <p:transition>
    <p:pull dir="ld"/>
  </p:transition>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163</TotalTime>
  <Words>809</Words>
  <Application>Microsoft Office PowerPoint</Application>
  <PresentationFormat>Presentación en pantalla (4:3)</PresentationFormat>
  <Paragraphs>139</Paragraphs>
  <Slides>20</Slides>
  <Notes>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Tema de Office</vt:lpstr>
      <vt:lpstr>Diapositiva 1</vt:lpstr>
      <vt:lpstr>Resumen</vt:lpstr>
      <vt:lpstr>Summary</vt:lpstr>
      <vt:lpstr>Historia del “Hombre de Vitrubio”</vt:lpstr>
      <vt:lpstr>Medidas del “Hombre de Vitrubio”</vt:lpstr>
      <vt:lpstr>Relaciones entre medidas</vt:lpstr>
      <vt:lpstr>Hipótesis</vt:lpstr>
      <vt:lpstr>Material y metodología</vt:lpstr>
      <vt:lpstr>Gráficas (pg. 1)</vt:lpstr>
      <vt:lpstr>Gráficas (pg. 2)</vt:lpstr>
      <vt:lpstr>Gráficas (pg. 3)</vt:lpstr>
      <vt:lpstr>Gráficas (pg. 4)</vt:lpstr>
      <vt:lpstr>Gráficas (pg. 5)</vt:lpstr>
      <vt:lpstr>Gráficas (pg. 6)</vt:lpstr>
      <vt:lpstr>Gráficas (pg. 7)</vt:lpstr>
      <vt:lpstr>Gráficas (pg. 8)</vt:lpstr>
      <vt:lpstr>Gráficas (pg. 9)</vt:lpstr>
      <vt:lpstr>Conclusiones</vt:lpstr>
      <vt:lpstr>Mejoras y limitaciones.</vt:lpstr>
      <vt:lpstr>Agradecimientos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cp:lastModifiedBy>Antonio</cp:lastModifiedBy>
  <cp:revision>31</cp:revision>
  <dcterms:modified xsi:type="dcterms:W3CDTF">2013-02-19T13:42:26Z</dcterms:modified>
</cp:coreProperties>
</file>