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2"/>
  </p:notesMasterIdLst>
  <p:sldIdLst>
    <p:sldId id="256" r:id="rId2"/>
    <p:sldId id="259" r:id="rId3"/>
    <p:sldId id="290" r:id="rId4"/>
    <p:sldId id="257" r:id="rId5"/>
    <p:sldId id="258" r:id="rId6"/>
    <p:sldId id="292" r:id="rId7"/>
    <p:sldId id="260" r:id="rId8"/>
    <p:sldId id="262" r:id="rId9"/>
    <p:sldId id="263" r:id="rId10"/>
    <p:sldId id="264" r:id="rId11"/>
    <p:sldId id="265" r:id="rId12"/>
    <p:sldId id="272" r:id="rId13"/>
    <p:sldId id="294" r:id="rId14"/>
    <p:sldId id="266" r:id="rId15"/>
    <p:sldId id="284" r:id="rId16"/>
    <p:sldId id="293" r:id="rId17"/>
    <p:sldId id="302" r:id="rId18"/>
    <p:sldId id="267" r:id="rId19"/>
    <p:sldId id="285" r:id="rId20"/>
    <p:sldId id="295" r:id="rId21"/>
    <p:sldId id="268" r:id="rId22"/>
    <p:sldId id="286" r:id="rId23"/>
    <p:sldId id="296" r:id="rId24"/>
    <p:sldId id="301" r:id="rId25"/>
    <p:sldId id="269" r:id="rId26"/>
    <p:sldId id="287" r:id="rId27"/>
    <p:sldId id="297" r:id="rId28"/>
    <p:sldId id="300" r:id="rId29"/>
    <p:sldId id="270" r:id="rId30"/>
    <p:sldId id="288" r:id="rId31"/>
    <p:sldId id="299" r:id="rId32"/>
    <p:sldId id="271" r:id="rId33"/>
    <p:sldId id="289" r:id="rId34"/>
    <p:sldId id="298" r:id="rId35"/>
    <p:sldId id="303" r:id="rId36"/>
    <p:sldId id="304" r:id="rId37"/>
    <p:sldId id="273" r:id="rId38"/>
    <p:sldId id="275" r:id="rId39"/>
    <p:sldId id="274" r:id="rId40"/>
    <p:sldId id="29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6600"/>
    <a:srgbClr val="039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u="sng" dirty="0">
                <a:solidFill>
                  <a:schemeClr val="bg1"/>
                </a:solidFill>
              </a:rPr>
              <a:t>VARIACIÓN DE PESO ~MÁRMOL~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Mármol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>
              <a:outerShdw blurRad="76200" dist="25400" dir="5400000" algn="tl" rotWithShape="0">
                <a:srgbClr val="000000">
                  <a:alpha val="5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prstMaterial="flat">
              <a:bevelT w="0" h="0" prst="coolSlant"/>
              <a:contourClr>
                <a:scrgbClr r="0" g="0" b="0">
                  <a:shade val="25000"/>
                  <a:satMod val="140000"/>
                </a:scrgbClr>
              </a:contourClr>
            </a:sp3d>
          </c:spPr>
          <c:invertIfNegative val="0"/>
          <c:cat>
            <c:strRef>
              <c:f>Hoja1!$A$2:$A$5</c:f>
              <c:strCache>
                <c:ptCount val="4"/>
                <c:pt idx="0">
                  <c:v>Semana 1</c:v>
                </c:pt>
                <c:pt idx="1">
                  <c:v>Semana 2</c:v>
                </c:pt>
                <c:pt idx="2">
                  <c:v>Semana 3</c:v>
                </c:pt>
                <c:pt idx="3">
                  <c:v>Semana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153.4</c:v>
                </c:pt>
                <c:pt idx="1">
                  <c:v>156.30000000000001</c:v>
                </c:pt>
                <c:pt idx="2">
                  <c:v>161.19999999999999</c:v>
                </c:pt>
                <c:pt idx="3">
                  <c:v>153.1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8110936"/>
        <c:axId val="218111328"/>
        <c:axId val="0"/>
      </c:bar3DChart>
      <c:catAx>
        <c:axId val="218110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8111328"/>
        <c:crosses val="autoZero"/>
        <c:auto val="1"/>
        <c:lblAlgn val="ctr"/>
        <c:lblOffset val="100"/>
        <c:noMultiLvlLbl val="0"/>
      </c:catAx>
      <c:valAx>
        <c:axId val="21811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 dirty="0"/>
                  <a:t>PESO EN GRAMOS</a:t>
                </a:r>
                <a:endParaRPr lang="es-ES" sz="1400" dirty="0"/>
              </a:p>
            </c:rich>
          </c:tx>
          <c:layout>
            <c:manualLayout>
              <c:xMode val="edge"/>
              <c:yMode val="edge"/>
              <c:x val="2.8766732283464588E-2"/>
              <c:y val="0.383344706911636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8110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u="sng" dirty="0"/>
              <a:t>VARIACIÓN DE PESO ~MARGA~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841283902012247"/>
          <c:y val="8.9002041411490262E-2"/>
          <c:w val="0.89127821522309736"/>
          <c:h val="0.817109215514727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Marga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2000"/>
                    <a:satMod val="170000"/>
                  </a:schemeClr>
                </a:gs>
                <a:gs pos="15000">
                  <a:schemeClr val="accent2">
                    <a:tint val="92000"/>
                    <a:shade val="99000"/>
                    <a:satMod val="170000"/>
                  </a:schemeClr>
                </a:gs>
                <a:gs pos="62000">
                  <a:schemeClr val="accent2">
                    <a:tint val="96000"/>
                    <a:shade val="80000"/>
                    <a:satMod val="170000"/>
                  </a:schemeClr>
                </a:gs>
                <a:gs pos="97000">
                  <a:schemeClr val="accent2">
                    <a:tint val="98000"/>
                    <a:shade val="63000"/>
                    <a:satMod val="170000"/>
                  </a:schemeClr>
                </a:gs>
                <a:gs pos="100000">
                  <a:schemeClr val="accent2">
                    <a:shade val="62000"/>
                    <a:satMod val="17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5400000"/>
              </a:lightRig>
            </a:scene3d>
            <a:sp3d>
              <a:bevelT w="25400" h="50800" prst="angle"/>
              <a:contourClr>
                <a:scrgbClr r="0" g="0" b="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5400000"/>
                </a:lightRig>
              </a:scene3d>
              <a:sp3d>
                <a:bevelT w="25400" h="50800" prst="angle"/>
                <a:contourClr>
                  <a:scrgbClr r="0" g="0" b="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5400000"/>
                </a:lightRig>
              </a:scene3d>
              <a:sp3d>
                <a:bevelT w="25400" h="50800" prst="angle"/>
                <a:contourClr>
                  <a:scrgbClr r="0" g="0" b="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5400000"/>
                </a:lightRig>
              </a:scene3d>
              <a:sp3d>
                <a:bevelT w="25400" h="50800" prst="angle"/>
                <a:contourClr>
                  <a:scrgbClr r="0" g="0" b="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5400000"/>
                </a:lightRig>
              </a:scene3d>
              <a:sp3d>
                <a:bevelT w="25400" h="50800" prst="angle"/>
                <a:contourClr>
                  <a:scrgbClr r="0" g="0" b="0"/>
                </a:contourClr>
              </a:sp3d>
            </c:spPr>
          </c:dPt>
          <c:cat>
            <c:strRef>
              <c:f>Hoja1!$A$2:$A$5</c:f>
              <c:strCache>
                <c:ptCount val="4"/>
                <c:pt idx="0">
                  <c:v>Semana 1</c:v>
                </c:pt>
                <c:pt idx="1">
                  <c:v>Semana 2</c:v>
                </c:pt>
                <c:pt idx="2">
                  <c:v>Semana 3</c:v>
                </c:pt>
                <c:pt idx="3">
                  <c:v>Semana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90.5</c:v>
                </c:pt>
                <c:pt idx="1">
                  <c:v>90.5</c:v>
                </c:pt>
                <c:pt idx="2">
                  <c:v>80.2</c:v>
                </c:pt>
                <c:pt idx="3">
                  <c:v>86.1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8112504"/>
        <c:axId val="218112896"/>
        <c:axId val="0"/>
      </c:bar3DChart>
      <c:catAx>
        <c:axId val="218112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8112896"/>
        <c:crosses val="autoZero"/>
        <c:auto val="1"/>
        <c:lblAlgn val="ctr"/>
        <c:lblOffset val="100"/>
        <c:noMultiLvlLbl val="0"/>
      </c:catAx>
      <c:valAx>
        <c:axId val="21811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 dirty="0" smtClean="0"/>
                  <a:t>PESO</a:t>
                </a:r>
                <a:r>
                  <a:rPr lang="es-ES_tradnl" sz="1400" baseline="0" dirty="0" smtClean="0"/>
                  <a:t> EN GRAMOS</a:t>
                </a:r>
                <a:endParaRPr lang="es-ES" sz="1400" dirty="0"/>
              </a:p>
            </c:rich>
          </c:tx>
          <c:layout>
            <c:manualLayout>
              <c:xMode val="edge"/>
              <c:yMode val="edge"/>
              <c:x val="2.2909886264216982E-2"/>
              <c:y val="0.417552201808107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81125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u="sng" dirty="0"/>
              <a:t>VARIACIÓN DE PESO ~PIZARRA~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599409448818941E-2"/>
          <c:y val="1.2856517935258093E-2"/>
          <c:w val="0.91025010936132966"/>
          <c:h val="0.8940974044911055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Pizarra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5400000"/>
              </a:lightRig>
            </a:scene3d>
            <a:sp3d>
              <a:bevelT w="25400" h="50800" prst="angle"/>
              <a:contourClr>
                <a:scrgbClr r="0" g="0" b="0"/>
              </a:contourClr>
            </a:sp3d>
          </c:spPr>
          <c:invertIfNegative val="0"/>
          <c:cat>
            <c:strRef>
              <c:f>Hoja1!$A$2:$A$5</c:f>
              <c:strCache>
                <c:ptCount val="4"/>
                <c:pt idx="0">
                  <c:v>Semana 1</c:v>
                </c:pt>
                <c:pt idx="1">
                  <c:v>Semana 2</c:v>
                </c:pt>
                <c:pt idx="2">
                  <c:v>Semana 3</c:v>
                </c:pt>
                <c:pt idx="3">
                  <c:v>Semana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48.5</c:v>
                </c:pt>
                <c:pt idx="1">
                  <c:v>44.1</c:v>
                </c:pt>
                <c:pt idx="2">
                  <c:v>36.5</c:v>
                </c:pt>
                <c:pt idx="3">
                  <c:v>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50200544"/>
        <c:axId val="219062992"/>
        <c:axId val="218987000"/>
      </c:bar3DChart>
      <c:catAx>
        <c:axId val="150200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9062992"/>
        <c:crosses val="autoZero"/>
        <c:auto val="1"/>
        <c:lblAlgn val="ctr"/>
        <c:lblOffset val="100"/>
        <c:noMultiLvlLbl val="0"/>
      </c:catAx>
      <c:valAx>
        <c:axId val="21906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 dirty="0" smtClean="0"/>
                  <a:t>PESO</a:t>
                </a:r>
                <a:r>
                  <a:rPr lang="es-ES_tradnl" sz="1400" baseline="0" dirty="0" smtClean="0"/>
                  <a:t> EN GRAMOS</a:t>
                </a:r>
                <a:endParaRPr lang="es-E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0200544"/>
        <c:crosses val="autoZero"/>
        <c:crossBetween val="between"/>
      </c:valAx>
      <c:serAx>
        <c:axId val="21898700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9062992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u="sng" dirty="0"/>
              <a:t>VARIACIÓN DE PESO ~ARCILLA~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537073490813719E-2"/>
          <c:y val="1.9328667249927104E-2"/>
          <c:w val="0.90400000000000003"/>
          <c:h val="0.886782589676290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Arcilla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5400000"/>
              </a:lightRig>
            </a:scene3d>
            <a:sp3d>
              <a:bevelT w="25400" h="50800" prst="angle"/>
              <a:contourClr>
                <a:scrgbClr r="0" g="0" b="0"/>
              </a:contourClr>
            </a:sp3d>
          </c:spPr>
          <c:invertIfNegative val="0"/>
          <c:cat>
            <c:strRef>
              <c:f>Hoja1!$A$2:$A$5</c:f>
              <c:strCache>
                <c:ptCount val="4"/>
                <c:pt idx="0">
                  <c:v>Semana 1</c:v>
                </c:pt>
                <c:pt idx="1">
                  <c:v>Semana 2</c:v>
                </c:pt>
                <c:pt idx="2">
                  <c:v>Semana 3</c:v>
                </c:pt>
                <c:pt idx="3">
                  <c:v>Semana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99.5</c:v>
                </c:pt>
                <c:pt idx="1">
                  <c:v>124.2</c:v>
                </c:pt>
                <c:pt idx="2">
                  <c:v>150.4</c:v>
                </c:pt>
                <c:pt idx="3">
                  <c:v>104.3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9063384"/>
        <c:axId val="219063776"/>
        <c:axId val="218988696"/>
      </c:bar3DChart>
      <c:catAx>
        <c:axId val="219063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9063776"/>
        <c:crosses val="autoZero"/>
        <c:auto val="1"/>
        <c:lblAlgn val="ctr"/>
        <c:lblOffset val="100"/>
        <c:noMultiLvlLbl val="0"/>
      </c:catAx>
      <c:valAx>
        <c:axId val="21906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 dirty="0"/>
                  <a:t>PESO EN GRAMOS</a:t>
                </a:r>
                <a:endParaRPr lang="es-E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9063384"/>
        <c:crosses val="autoZero"/>
        <c:crossBetween val="between"/>
      </c:valAx>
      <c:serAx>
        <c:axId val="218988696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9063776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u="sng" dirty="0"/>
              <a:t>VARIACIÓN DE PESO ~GNEIS~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00349956255468"/>
          <c:y val="1.9328667249927104E-2"/>
          <c:w val="0.8872534995625545"/>
          <c:h val="0.9138597258675998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Gneis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5400000"/>
              </a:lightRig>
            </a:scene3d>
            <a:sp3d>
              <a:bevelT w="25400" h="50800" prst="angle"/>
              <a:contourClr>
                <a:scrgbClr r="0" g="0" b="0"/>
              </a:contourClr>
            </a:sp3d>
          </c:spPr>
          <c:invertIfNegative val="0"/>
          <c:cat>
            <c:strRef>
              <c:f>Hoja1!$A$2:$A$5</c:f>
              <c:strCache>
                <c:ptCount val="4"/>
                <c:pt idx="0">
                  <c:v>Semana 1</c:v>
                </c:pt>
                <c:pt idx="1">
                  <c:v>Semana 2</c:v>
                </c:pt>
                <c:pt idx="2">
                  <c:v>Semana 3</c:v>
                </c:pt>
                <c:pt idx="3">
                  <c:v>Semana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95.5</c:v>
                </c:pt>
                <c:pt idx="1">
                  <c:v>96.5</c:v>
                </c:pt>
                <c:pt idx="2">
                  <c:v>91.1</c:v>
                </c:pt>
                <c:pt idx="3">
                  <c:v>97.3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9066128"/>
        <c:axId val="219064952"/>
        <c:axId val="218986152"/>
      </c:bar3DChart>
      <c:catAx>
        <c:axId val="219066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9064952"/>
        <c:crosses val="autoZero"/>
        <c:auto val="1"/>
        <c:lblAlgn val="ctr"/>
        <c:lblOffset val="100"/>
        <c:noMultiLvlLbl val="0"/>
      </c:catAx>
      <c:valAx>
        <c:axId val="219064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 dirty="0" smtClean="0"/>
                  <a:t>PESO EN GRAMOS</a:t>
                </a:r>
                <a:endParaRPr lang="es-E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9066128"/>
        <c:crosses val="autoZero"/>
        <c:crossBetween val="between"/>
      </c:valAx>
      <c:serAx>
        <c:axId val="21898615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9064952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u="sng" dirty="0"/>
              <a:t>VARIACIÓN DE PESO ~GRANITO CLARO~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21172353455819"/>
          <c:y val="1.94212598425197E-2"/>
          <c:w val="0.78967366579177589"/>
          <c:h val="0.913767133275007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Granito Claro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2000"/>
                    <a:satMod val="170000"/>
                  </a:schemeClr>
                </a:gs>
                <a:gs pos="15000">
                  <a:schemeClr val="accent6">
                    <a:tint val="92000"/>
                    <a:shade val="99000"/>
                    <a:satMod val="170000"/>
                  </a:schemeClr>
                </a:gs>
                <a:gs pos="62000">
                  <a:schemeClr val="accent6">
                    <a:tint val="96000"/>
                    <a:shade val="80000"/>
                    <a:satMod val="170000"/>
                  </a:schemeClr>
                </a:gs>
                <a:gs pos="97000">
                  <a:schemeClr val="accent6">
                    <a:tint val="98000"/>
                    <a:shade val="63000"/>
                    <a:satMod val="170000"/>
                  </a:schemeClr>
                </a:gs>
                <a:gs pos="100000">
                  <a:schemeClr val="accent6">
                    <a:shade val="62000"/>
                    <a:satMod val="17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5400000"/>
              </a:lightRig>
            </a:scene3d>
            <a:sp3d>
              <a:bevelT w="25400" h="50800" prst="angle"/>
              <a:contourClr>
                <a:scrgbClr r="0" g="0" b="0"/>
              </a:contourClr>
            </a:sp3d>
          </c:spPr>
          <c:invertIfNegative val="0"/>
          <c:cat>
            <c:strRef>
              <c:f>Hoja1!$A$2:$A$5</c:f>
              <c:strCache>
                <c:ptCount val="4"/>
                <c:pt idx="0">
                  <c:v>Semana 1</c:v>
                </c:pt>
                <c:pt idx="1">
                  <c:v>Semana 2</c:v>
                </c:pt>
                <c:pt idx="2">
                  <c:v>Semana 3</c:v>
                </c:pt>
                <c:pt idx="3">
                  <c:v>Semana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121</c:v>
                </c:pt>
                <c:pt idx="1">
                  <c:v>118.2</c:v>
                </c:pt>
                <c:pt idx="2">
                  <c:v>116.5</c:v>
                </c:pt>
                <c:pt idx="3">
                  <c:v>116.5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65714904"/>
        <c:axId val="265715296"/>
        <c:axId val="265743240"/>
      </c:bar3DChart>
      <c:catAx>
        <c:axId val="265714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65715296"/>
        <c:crosses val="autoZero"/>
        <c:auto val="1"/>
        <c:lblAlgn val="ctr"/>
        <c:lblOffset val="100"/>
        <c:noMultiLvlLbl val="0"/>
      </c:catAx>
      <c:valAx>
        <c:axId val="26571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 dirty="0" smtClean="0"/>
                  <a:t> PESO</a:t>
                </a:r>
                <a:r>
                  <a:rPr lang="es-ES_tradnl" sz="1400" baseline="0" dirty="0" smtClean="0"/>
                  <a:t> EN GRAMOS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65714904"/>
        <c:crosses val="autoZero"/>
        <c:crossBetween val="between"/>
      </c:valAx>
      <c:serAx>
        <c:axId val="26574324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65715296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0.248</cdr:x>
      <cdr:y>0.458</cdr:y>
    </cdr:from>
    <cdr:to>
      <cdr:x>0.437</cdr:x>
      <cdr:y>0.584</cdr:y>
    </cdr:to>
    <cdr:sp macro="" textlink="">
      <cdr:nvSpPr>
        <cdr:cNvPr id="3" name="2 Conector recto"/>
        <cdr:cNvSpPr/>
      </cdr:nvSpPr>
      <cdr:spPr>
        <a:xfrm xmlns:a="http://schemas.openxmlformats.org/drawingml/2006/main" flipV="1">
          <a:off x="2267745" y="3140967"/>
          <a:ext cx="1728192" cy="86409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>
              <a:alpha val="95000"/>
            </a:schemeClr>
          </a:solidFill>
        </a:ln>
        <a:effectLst xmlns:a="http://schemas.openxmlformats.org/drawingml/2006/main">
          <a:glow rad="101600">
            <a:srgbClr val="00FFFF">
              <a:alpha val="40000"/>
            </a:srgb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endParaRPr lang="es-ES" b="1" cap="all" spc="0" dirty="0">
            <a:ln/>
            <a:solidFill>
              <a:schemeClr val="accent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0.44488</cdr:x>
      <cdr:y>0.1955</cdr:y>
    </cdr:from>
    <cdr:to>
      <cdr:x>0.63387</cdr:x>
      <cdr:y>0.4475</cdr:y>
    </cdr:to>
    <cdr:sp macro="" textlink="">
      <cdr:nvSpPr>
        <cdr:cNvPr id="5" name="4 Conector recto"/>
        <cdr:cNvSpPr/>
      </cdr:nvSpPr>
      <cdr:spPr>
        <a:xfrm xmlns:a="http://schemas.openxmlformats.org/drawingml/2006/main" flipV="1">
          <a:off x="4067945" y="1340767"/>
          <a:ext cx="1728192" cy="172819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>
              <a:alpha val="95000"/>
            </a:schemeClr>
          </a:solidFill>
        </a:ln>
        <a:effectLst xmlns:a="http://schemas.openxmlformats.org/drawingml/2006/main">
          <a:glow rad="101600">
            <a:srgbClr val="00FFFF">
              <a:alpha val="40000"/>
            </a:srgb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0.64962</cdr:x>
      <cdr:y>0.1955</cdr:y>
    </cdr:from>
    <cdr:to>
      <cdr:x>0.83075</cdr:x>
      <cdr:y>0.5945</cdr:y>
    </cdr:to>
    <cdr:sp macro="" textlink="">
      <cdr:nvSpPr>
        <cdr:cNvPr id="7" name="6 Conector recto"/>
        <cdr:cNvSpPr/>
      </cdr:nvSpPr>
      <cdr:spPr>
        <a:xfrm xmlns:a="http://schemas.openxmlformats.org/drawingml/2006/main">
          <a:off x="5940125" y="1340739"/>
          <a:ext cx="1656253" cy="273634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>
              <a:alpha val="95000"/>
            </a:schemeClr>
          </a:solidFill>
        </a:ln>
        <a:effectLst xmlns:a="http://schemas.openxmlformats.org/drawingml/2006/main">
          <a:glow rad="101600">
            <a:srgbClr val="00FFFF">
              <a:alpha val="40000"/>
            </a:srgb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0.79925</cdr:x>
      <cdr:y>0.1955</cdr:y>
    </cdr:from>
    <cdr:to>
      <cdr:x>0.79925</cdr:x>
      <cdr:y>0.1955</cdr:y>
    </cdr:to>
    <cdr:sp macro="" textlink="">
      <cdr:nvSpPr>
        <cdr:cNvPr id="9" name="8 Conector recto"/>
        <cdr:cNvSpPr/>
      </cdr:nvSpPr>
      <cdr:spPr>
        <a:xfrm xmlns:a="http://schemas.openxmlformats.org/drawingml/2006/main">
          <a:off x="7308304" y="134076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0.23816</cdr:x>
      <cdr:y>0.34512</cdr:y>
    </cdr:from>
    <cdr:to>
      <cdr:x>0.43701</cdr:x>
      <cdr:y>0.416</cdr:y>
    </cdr:to>
    <cdr:cxnSp macro="">
      <cdr:nvCxnSpPr>
        <cdr:cNvPr id="6" name="Conector recto 5"/>
        <cdr:cNvCxnSpPr>
          <a:stCxn xmlns:a="http://schemas.openxmlformats.org/drawingml/2006/main" id="2" idx="1"/>
          <a:endCxn xmlns:a="http://schemas.openxmlformats.org/drawingml/2006/main" id="3" idx="7"/>
        </cdr:cNvCxnSpPr>
      </cdr:nvCxnSpPr>
      <cdr:spPr>
        <a:xfrm xmlns:a="http://schemas.openxmlformats.org/drawingml/2006/main" flipV="1">
          <a:off x="2177734" y="2366867"/>
          <a:ext cx="1818240" cy="48606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B050">
              <a:alpha val="95000"/>
            </a:srgbClr>
          </a:solidFill>
        </a:ln>
        <a:effectLst xmlns:a="http://schemas.openxmlformats.org/drawingml/2006/main">
          <a:glow rad="101600">
            <a:srgbClr val="FFFF00">
              <a:alpha val="40000"/>
            </a:srgbClr>
          </a:glow>
          <a:outerShdw blurRad="50800" dist="15240" dir="5400000" algn="tl" rotWithShape="0">
            <a:srgbClr val="000000">
              <a:alpha val="75000"/>
            </a:srgbClr>
          </a:outerShdw>
        </a:effectLst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0.22438</cdr:x>
      <cdr:y>0.4055</cdr:y>
    </cdr:from>
    <cdr:to>
      <cdr:x>0.24013</cdr:x>
      <cdr:y>0.4265</cdr:y>
    </cdr:to>
    <cdr:sp macro="" textlink="">
      <cdr:nvSpPr>
        <cdr:cNvPr id="2" name="1 Bisel"/>
        <cdr:cNvSpPr/>
      </cdr:nvSpPr>
      <cdr:spPr>
        <a:xfrm xmlns:a="http://schemas.openxmlformats.org/drawingml/2006/main">
          <a:off x="2051718" y="2780926"/>
          <a:ext cx="144018" cy="144018"/>
        </a:xfrm>
        <a:prstGeom xmlns:a="http://schemas.openxmlformats.org/drawingml/2006/main" prst="bevel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FFC000">
              <a:alpha val="95000"/>
            </a:srgbClr>
          </a:solidFill>
        </a:ln>
        <a:effectLst xmlns:a="http://schemas.openxmlformats.org/drawingml/2006/main">
          <a:glow rad="101600">
            <a:srgbClr val="FFFF00">
              <a:alpha val="40000"/>
            </a:srgbClr>
          </a:glow>
        </a:effectLst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0.4311</cdr:x>
      <cdr:y>0.29344</cdr:y>
    </cdr:from>
    <cdr:to>
      <cdr:x>0.63638</cdr:x>
      <cdr:y>0.353</cdr:y>
    </cdr:to>
    <cdr:cxnSp macro="">
      <cdr:nvCxnSpPr>
        <cdr:cNvPr id="8" name="Conector recto 7"/>
        <cdr:cNvCxnSpPr>
          <a:stCxn xmlns:a="http://schemas.openxmlformats.org/drawingml/2006/main" id="3" idx="5"/>
          <a:endCxn xmlns:a="http://schemas.openxmlformats.org/drawingml/2006/main" id="4" idx="5"/>
        </cdr:cNvCxnSpPr>
      </cdr:nvCxnSpPr>
      <cdr:spPr>
        <a:xfrm xmlns:a="http://schemas.openxmlformats.org/drawingml/2006/main" flipV="1">
          <a:off x="3941967" y="2012382"/>
          <a:ext cx="1877123" cy="40849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B050">
              <a:alpha val="95000"/>
            </a:srgbClr>
          </a:solidFill>
        </a:ln>
        <a:effectLst xmlns:a="http://schemas.openxmlformats.org/drawingml/2006/main">
          <a:glow rad="101600">
            <a:srgbClr val="FFFF00">
              <a:alpha val="60000"/>
            </a:srgbClr>
          </a:glow>
          <a:outerShdw blurRad="50800" dist="15240" dir="5400000" algn="tl" rotWithShape="0">
            <a:srgbClr val="000000">
              <a:alpha val="75000"/>
            </a:srgbClr>
          </a:outerShdw>
        </a:effectLst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0.42913</cdr:x>
      <cdr:y>0.3425</cdr:y>
    </cdr:from>
    <cdr:to>
      <cdr:x>0.44488</cdr:x>
      <cdr:y>0.3635</cdr:y>
    </cdr:to>
    <cdr:sp macro="" textlink="">
      <cdr:nvSpPr>
        <cdr:cNvPr id="3" name="2 Bisel"/>
        <cdr:cNvSpPr/>
      </cdr:nvSpPr>
      <cdr:spPr>
        <a:xfrm xmlns:a="http://schemas.openxmlformats.org/drawingml/2006/main">
          <a:off x="3923928" y="2348880"/>
          <a:ext cx="144016" cy="144016"/>
        </a:xfrm>
        <a:prstGeom xmlns:a="http://schemas.openxmlformats.org/drawingml/2006/main" prst="bevel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FFFF00"/>
          </a:solidFill>
        </a:ln>
        <a:effectLst xmlns:a="http://schemas.openxmlformats.org/drawingml/2006/main">
          <a:glow rad="101600">
            <a:srgbClr val="FFFF00">
              <a:alpha val="40000"/>
            </a:srgb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0.6482</cdr:x>
      <cdr:y>0.29344</cdr:y>
    </cdr:from>
    <cdr:to>
      <cdr:x>0.86155</cdr:x>
      <cdr:y>0.41245</cdr:y>
    </cdr:to>
    <cdr:cxnSp macro="">
      <cdr:nvCxnSpPr>
        <cdr:cNvPr id="11" name="Conector recto 10"/>
        <cdr:cNvCxnSpPr>
          <a:stCxn xmlns:a="http://schemas.openxmlformats.org/drawingml/2006/main" id="4" idx="1"/>
        </cdr:cNvCxnSpPr>
      </cdr:nvCxnSpPr>
      <cdr:spPr>
        <a:xfrm xmlns:a="http://schemas.openxmlformats.org/drawingml/2006/main">
          <a:off x="5927104" y="2012382"/>
          <a:ext cx="1950893" cy="81618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B050">
              <a:alpha val="95000"/>
            </a:srgbClr>
          </a:solidFill>
        </a:ln>
        <a:effectLst xmlns:a="http://schemas.openxmlformats.org/drawingml/2006/main">
          <a:glow rad="101600">
            <a:srgbClr val="FFFF00">
              <a:alpha val="60000"/>
            </a:srgbClr>
          </a:glow>
          <a:outerShdw blurRad="50800" dist="15240" dir="5400000" algn="tl" rotWithShape="0">
            <a:srgbClr val="000000">
              <a:alpha val="75000"/>
            </a:srgbClr>
          </a:outerShdw>
        </a:effectLst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0.63441</cdr:x>
      <cdr:y>0.28294</cdr:y>
    </cdr:from>
    <cdr:to>
      <cdr:x>0.65016</cdr:x>
      <cdr:y>0.30394</cdr:y>
    </cdr:to>
    <cdr:sp macro="" textlink="">
      <cdr:nvSpPr>
        <cdr:cNvPr id="4" name="3 Bisel"/>
        <cdr:cNvSpPr/>
      </cdr:nvSpPr>
      <cdr:spPr>
        <a:xfrm xmlns:a="http://schemas.openxmlformats.org/drawingml/2006/main">
          <a:off x="5801088" y="1940373"/>
          <a:ext cx="144018" cy="144018"/>
        </a:xfrm>
        <a:prstGeom xmlns:a="http://schemas.openxmlformats.org/drawingml/2006/main" prst="bevel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FFFF00"/>
          </a:solidFill>
        </a:ln>
        <a:effectLst xmlns:a="http://schemas.openxmlformats.org/drawingml/2006/main">
          <a:glow rad="101600">
            <a:srgbClr val="FFFF00">
              <a:alpha val="40000"/>
            </a:srgb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0.64962</cdr:x>
      <cdr:y>0.3005</cdr:y>
    </cdr:from>
    <cdr:to>
      <cdr:x>0.85437</cdr:x>
      <cdr:y>0.542</cdr:y>
    </cdr:to>
    <cdr:sp macro="" textlink="">
      <cdr:nvSpPr>
        <cdr:cNvPr id="9" name="8 Conector recto"/>
        <cdr:cNvSpPr/>
      </cdr:nvSpPr>
      <cdr:spPr>
        <a:xfrm xmlns:a="http://schemas.openxmlformats.org/drawingml/2006/main" flipV="1">
          <a:off x="5940152" y="2060848"/>
          <a:ext cx="1872208" cy="1656184"/>
        </a:xfrm>
        <a:prstGeom xmlns:a="http://schemas.openxmlformats.org/drawingml/2006/main" prst="line">
          <a:avLst/>
        </a:prstGeom>
        <a:effectLst xmlns:a="http://schemas.openxmlformats.org/drawingml/2006/main">
          <a:glow rad="101600">
            <a:schemeClr val="accent3">
              <a:lumMod val="75000"/>
              <a:alpha val="40000"/>
            </a:scheme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0.44291</cdr:x>
      <cdr:y>0.3215</cdr:y>
    </cdr:from>
    <cdr:to>
      <cdr:x>0.64962</cdr:x>
      <cdr:y>0.542</cdr:y>
    </cdr:to>
    <cdr:sp macro="" textlink="">
      <cdr:nvSpPr>
        <cdr:cNvPr id="7" name="6 Conector recto"/>
        <cdr:cNvSpPr/>
      </cdr:nvSpPr>
      <cdr:spPr>
        <a:xfrm xmlns:a="http://schemas.openxmlformats.org/drawingml/2006/main">
          <a:off x="4049942" y="2204864"/>
          <a:ext cx="1890210" cy="1512168"/>
        </a:xfrm>
        <a:prstGeom xmlns:a="http://schemas.openxmlformats.org/drawingml/2006/main" prst="line">
          <a:avLst/>
        </a:prstGeom>
        <a:effectLst xmlns:a="http://schemas.openxmlformats.org/drawingml/2006/main">
          <a:glow rad="101600">
            <a:schemeClr val="accent3">
              <a:lumMod val="75000"/>
              <a:alpha val="40000"/>
            </a:scheme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0.64175</cdr:x>
      <cdr:y>0.5315</cdr:y>
    </cdr:from>
    <cdr:to>
      <cdr:x>0.6575</cdr:x>
      <cdr:y>0.5525</cdr:y>
    </cdr:to>
    <cdr:sp macro="" textlink="">
      <cdr:nvSpPr>
        <cdr:cNvPr id="4" name="3 Bisel"/>
        <cdr:cNvSpPr/>
      </cdr:nvSpPr>
      <cdr:spPr>
        <a:xfrm xmlns:a="http://schemas.openxmlformats.org/drawingml/2006/main">
          <a:off x="5868144" y="3645024"/>
          <a:ext cx="144016" cy="144016"/>
        </a:xfrm>
        <a:prstGeom xmlns:a="http://schemas.openxmlformats.org/drawingml/2006/main" prst="bevel">
          <a:avLst/>
        </a:prstGeom>
        <a:solidFill xmlns:a="http://schemas.openxmlformats.org/drawingml/2006/main">
          <a:schemeClr val="accent1"/>
        </a:solidFill>
        <a:effectLst xmlns:a="http://schemas.openxmlformats.org/drawingml/2006/main">
          <a:glow rad="101600">
            <a:schemeClr val="accent3">
              <a:lumMod val="75000"/>
              <a:alpha val="40000"/>
            </a:scheme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0.8465</cdr:x>
      <cdr:y>0.29</cdr:y>
    </cdr:from>
    <cdr:to>
      <cdr:x>0.86224</cdr:x>
      <cdr:y>0.311</cdr:y>
    </cdr:to>
    <cdr:sp macro="" textlink="">
      <cdr:nvSpPr>
        <cdr:cNvPr id="5" name="4 Bisel"/>
        <cdr:cNvSpPr/>
      </cdr:nvSpPr>
      <cdr:spPr>
        <a:xfrm xmlns:a="http://schemas.openxmlformats.org/drawingml/2006/main">
          <a:off x="7740352" y="1988840"/>
          <a:ext cx="144016" cy="144016"/>
        </a:xfrm>
        <a:prstGeom xmlns:a="http://schemas.openxmlformats.org/drawingml/2006/main" prst="bevel">
          <a:avLst/>
        </a:prstGeom>
        <a:effectLst xmlns:a="http://schemas.openxmlformats.org/drawingml/2006/main">
          <a:glow rad="101600">
            <a:schemeClr val="accent3">
              <a:lumMod val="75000"/>
              <a:alpha val="40000"/>
            </a:scheme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0.24603</cdr:x>
      <cdr:y>0.332</cdr:y>
    </cdr:from>
    <cdr:to>
      <cdr:x>0.43897</cdr:x>
      <cdr:y>0.374</cdr:y>
    </cdr:to>
    <cdr:cxnSp macro="">
      <cdr:nvCxnSpPr>
        <cdr:cNvPr id="8" name="Conector recto 7"/>
        <cdr:cNvCxnSpPr>
          <a:stCxn xmlns:a="http://schemas.openxmlformats.org/drawingml/2006/main" id="2" idx="1"/>
          <a:endCxn xmlns:a="http://schemas.openxmlformats.org/drawingml/2006/main" id="3" idx="5"/>
        </cdr:cNvCxnSpPr>
      </cdr:nvCxnSpPr>
      <cdr:spPr>
        <a:xfrm xmlns:a="http://schemas.openxmlformats.org/drawingml/2006/main" flipV="1">
          <a:off x="2249710" y="2276856"/>
          <a:ext cx="1764220" cy="288036"/>
        </a:xfrm>
        <a:prstGeom xmlns:a="http://schemas.openxmlformats.org/drawingml/2006/main" prst="line">
          <a:avLst/>
        </a:prstGeom>
        <a:effectLst xmlns:a="http://schemas.openxmlformats.org/drawingml/2006/main">
          <a:glow rad="101600">
            <a:schemeClr val="accent3">
              <a:lumMod val="75000"/>
              <a:alpha val="40000"/>
            </a:scheme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0.437</cdr:x>
      <cdr:y>0.3215</cdr:y>
    </cdr:from>
    <cdr:to>
      <cdr:x>0.45275</cdr:x>
      <cdr:y>0.3425</cdr:y>
    </cdr:to>
    <cdr:sp macro="" textlink="">
      <cdr:nvSpPr>
        <cdr:cNvPr id="3" name="2 Bisel"/>
        <cdr:cNvSpPr/>
      </cdr:nvSpPr>
      <cdr:spPr>
        <a:xfrm xmlns:a="http://schemas.openxmlformats.org/drawingml/2006/main">
          <a:off x="3995936" y="2204864"/>
          <a:ext cx="144016" cy="144016"/>
        </a:xfrm>
        <a:prstGeom xmlns:a="http://schemas.openxmlformats.org/drawingml/2006/main" prst="bevel">
          <a:avLst/>
        </a:prstGeom>
        <a:effectLst xmlns:a="http://schemas.openxmlformats.org/drawingml/2006/main">
          <a:glow rad="101600">
            <a:schemeClr val="accent3">
              <a:lumMod val="75000"/>
              <a:alpha val="40000"/>
            </a:scheme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0.23225</cdr:x>
      <cdr:y>0.3635</cdr:y>
    </cdr:from>
    <cdr:to>
      <cdr:x>0.248</cdr:x>
      <cdr:y>0.3845</cdr:y>
    </cdr:to>
    <cdr:sp macro="" textlink="">
      <cdr:nvSpPr>
        <cdr:cNvPr id="2" name="1 Bisel"/>
        <cdr:cNvSpPr/>
      </cdr:nvSpPr>
      <cdr:spPr>
        <a:xfrm xmlns:a="http://schemas.openxmlformats.org/drawingml/2006/main">
          <a:off x="2123728" y="2492896"/>
          <a:ext cx="144016" cy="144016"/>
        </a:xfrm>
        <a:prstGeom xmlns:a="http://schemas.openxmlformats.org/drawingml/2006/main" prst="bevel">
          <a:avLst/>
        </a:prstGeom>
        <a:effectLst xmlns:a="http://schemas.openxmlformats.org/drawingml/2006/main">
          <a:glow rad="101600">
            <a:schemeClr val="accent3">
              <a:lumMod val="75000"/>
              <a:alpha val="40000"/>
            </a:schemeClr>
          </a:glow>
          <a:outerShdw blurRad="63500" dist="25400" dir="5400000" rotWithShape="0">
            <a:srgbClr val="000000">
              <a:alpha val="43137"/>
            </a:srgbClr>
          </a:outerShdw>
        </a:effectLst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E077C-439F-4EC4-BA3D-57FECEC6B271}" type="datetimeFigureOut">
              <a:rPr lang="es-ES" smtClean="0"/>
              <a:pPr/>
              <a:t>20/02/2014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57F80-60E6-448F-9932-9C6B0133BCF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612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6C2E-7AE8-4E9B-AFE7-A318DF5E9DAC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756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  <a:pPr/>
              <a:t>2/20/2014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66140" y="4872945"/>
            <a:ext cx="9418320" cy="1691640"/>
          </a:xfrm>
        </p:spPr>
        <p:txBody>
          <a:bodyPr/>
          <a:lstStyle/>
          <a:p>
            <a:r>
              <a:rPr lang="es-E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Coordinadora  Carmen Matías Romero.</a:t>
            </a:r>
          </a:p>
          <a:p>
            <a:r>
              <a:rPr lang="es-E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Alumna  Fátima </a:t>
            </a:r>
            <a:r>
              <a:rPr lang="es-ES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Perdigao</a:t>
            </a:r>
            <a:r>
              <a:rPr lang="es-E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Domínguez.</a:t>
            </a:r>
            <a:endParaRPr lang="es-E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" y="610465"/>
            <a:ext cx="4197107" cy="317076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49100" y="0"/>
            <a:ext cx="6613098" cy="4391696"/>
          </a:xfrm>
        </p:spPr>
        <p:txBody>
          <a:bodyPr>
            <a:normAutofit/>
          </a:bodyPr>
          <a:lstStyle/>
          <a:p>
            <a:pPr algn="ctr"/>
            <a:r>
              <a:rPr lang="es-ES" sz="54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fornian FB" panose="0207040306080B030204" pitchFamily="18" charset="0"/>
              </a:rPr>
              <a:t>CONSECUENCIAS DE LA LLUVIA ÁCIDA EN LA ROCAS DE NUESTRO ENTORNO</a:t>
            </a:r>
            <a:endParaRPr lang="es-ES" sz="54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fornian FB" panose="0207040306080B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46" y="4872945"/>
            <a:ext cx="1806054" cy="17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2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522322"/>
            <a:ext cx="9692640" cy="152484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MATERIALES</a:t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61872" y="1777285"/>
            <a:ext cx="100586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Los  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materiales   de   laboratorio   que 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he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utilizado han sido:</a:t>
            </a:r>
          </a:p>
          <a:p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vasos de precipitados de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500ml.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muestras de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rocas. 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Microscopio óptico.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Lupa binocular.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Balanza electrónica.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Buretas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y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soportes.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Cámara fotográfica.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0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522322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TRABAJO EN EL LABORATORIO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5945" y="2200364"/>
            <a:ext cx="10624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midió la variación de peso de cada roca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con una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balanza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electrónica</a:t>
            </a:r>
          </a:p>
          <a:p>
            <a:pPr algn="just"/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una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vez por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semana.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Durante los recreos se rellenaban las buretas. Se 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anotaron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los resultados y se observaron los cambios externos que habían 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sufrido. Se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pesaban las muestras con una balanza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electrónica al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comenzar 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el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experimento y posteriormente cada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semana,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durante 4 semanas. Se realizaron fotografías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de las rocas,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con lupa binocular y con microscopio óptico durante todo el tiempo que duró el proceso en estudio.</a:t>
            </a:r>
          </a:p>
        </p:txBody>
      </p:sp>
    </p:spTree>
    <p:extLst>
      <p:ext uri="{BB962C8B-B14F-4D97-AF65-F5344CB8AC3E}">
        <p14:creationId xmlns:p14="http://schemas.microsoft.com/office/powerpoint/2010/main" val="33184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5519" y="215838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CONCLUSIONES Y RESULTADOS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0236" y="2402006"/>
            <a:ext cx="8595360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</a:rPr>
              <a:t>La principal conclusión que podemos afirmar es la pérdida de peso que se ha producido en todas las rocas y su cambio en el aspecto exterior.</a:t>
            </a:r>
          </a:p>
          <a:p>
            <a:pPr marL="0" indent="0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A continuación, </a:t>
            </a:r>
            <a:r>
              <a:rPr lang="es-ES" sz="2400" dirty="0" smtClean="0">
                <a:solidFill>
                  <a:schemeClr val="bg1"/>
                </a:solidFill>
              </a:rPr>
              <a:t>mostraré </a:t>
            </a:r>
            <a:r>
              <a:rPr lang="es-ES" sz="2400" dirty="0" smtClean="0">
                <a:solidFill>
                  <a:schemeClr val="bg1"/>
                </a:solidFill>
              </a:rPr>
              <a:t>los resultados de los diferentes tipos de roca que componen </a:t>
            </a:r>
            <a:r>
              <a:rPr lang="es-ES" sz="2400" dirty="0" smtClean="0">
                <a:solidFill>
                  <a:schemeClr val="bg1"/>
                </a:solidFill>
              </a:rPr>
              <a:t>mi </a:t>
            </a:r>
            <a:r>
              <a:rPr lang="es-ES" sz="2400" dirty="0" smtClean="0">
                <a:solidFill>
                  <a:schemeClr val="bg1"/>
                </a:solidFill>
              </a:rPr>
              <a:t>experimento </a:t>
            </a:r>
            <a:r>
              <a:rPr lang="es-ES" sz="2400" dirty="0" smtClean="0">
                <a:solidFill>
                  <a:schemeClr val="bg1"/>
                </a:solidFill>
              </a:rPr>
              <a:t>y las consiguientes conclusiones.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80" y="528634"/>
            <a:ext cx="7670042" cy="573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8" y="-170528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MÁRMOL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871" y="1828800"/>
            <a:ext cx="9779167" cy="43513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El  </a:t>
            </a:r>
            <a:r>
              <a:rPr lang="en-US" sz="2400" dirty="0">
                <a:solidFill>
                  <a:schemeClr val="bg1"/>
                </a:solidFill>
              </a:rPr>
              <a:t>mármol  es  una  de  las muestras más alterada y que presenta una mayor disolución. Pensamos que puede presentar un efecto conocido como “</a:t>
            </a:r>
            <a:r>
              <a:rPr lang="en-US" sz="2400" b="1" i="1" dirty="0">
                <a:solidFill>
                  <a:schemeClr val="bg1"/>
                </a:solidFill>
              </a:rPr>
              <a:t>eflorescencia</a:t>
            </a:r>
            <a:r>
              <a:rPr lang="en-US" sz="2400" dirty="0">
                <a:solidFill>
                  <a:schemeClr val="bg1"/>
                </a:solidFill>
              </a:rPr>
              <a:t>”.</a:t>
            </a:r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Las </a:t>
            </a:r>
            <a:r>
              <a:rPr lang="en-US" sz="2400" dirty="0">
                <a:solidFill>
                  <a:schemeClr val="bg1"/>
                </a:solidFill>
              </a:rPr>
              <a:t>eflorescencias son manchas blancas que se producen en el mármol por la precipitación de sales solubles al migrar y evaporarse el agua. Los mármoles suelen estar formados mayoritariamente </a:t>
            </a:r>
            <a:r>
              <a:rPr lang="en-US" sz="2400" dirty="0" smtClean="0">
                <a:solidFill>
                  <a:schemeClr val="bg1"/>
                </a:solidFill>
              </a:rPr>
              <a:t>por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calcita  que en  </a:t>
            </a:r>
            <a:r>
              <a:rPr lang="en-US" sz="2400" dirty="0">
                <a:solidFill>
                  <a:schemeClr val="bg1"/>
                </a:solidFill>
              </a:rPr>
              <a:t>presencia  de  agua  se  hidroliza  y disuelve con relativa facilidad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5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/>
        </p:nvGraphicFramePr>
        <p:xfrm>
          <a:off x="436727" y="0"/>
          <a:ext cx="1083632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27 Bisel"/>
          <p:cNvSpPr/>
          <p:nvPr/>
        </p:nvSpPr>
        <p:spPr>
          <a:xfrm>
            <a:off x="2924396" y="3949525"/>
            <a:ext cx="144016" cy="144016"/>
          </a:xfrm>
          <a:prstGeom prst="bevel">
            <a:avLst/>
          </a:prstGeom>
          <a:solidFill>
            <a:schemeClr val="accent2"/>
          </a:solidFill>
          <a:ln/>
          <a:effectLst>
            <a:glow rad="101600">
              <a:srgbClr val="00B0F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9" name="28 Bisel"/>
          <p:cNvSpPr/>
          <p:nvPr/>
        </p:nvSpPr>
        <p:spPr>
          <a:xfrm>
            <a:off x="5106734" y="2987074"/>
            <a:ext cx="144016" cy="144016"/>
          </a:xfrm>
          <a:prstGeom prst="bevel">
            <a:avLst/>
          </a:prstGeom>
          <a:solidFill>
            <a:schemeClr val="accent2"/>
          </a:solidFill>
          <a:effectLst>
            <a:glow rad="101600">
              <a:srgbClr val="00B0F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0" name="29 Bisel"/>
          <p:cNvSpPr/>
          <p:nvPr/>
        </p:nvSpPr>
        <p:spPr>
          <a:xfrm>
            <a:off x="7279192" y="1196752"/>
            <a:ext cx="144016" cy="144016"/>
          </a:xfrm>
          <a:prstGeom prst="bevel">
            <a:avLst/>
          </a:prstGeom>
          <a:solidFill>
            <a:schemeClr val="accent2"/>
          </a:solidFill>
          <a:effectLst>
            <a:glow rad="101600">
              <a:srgbClr val="00B0F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1" name="30 Bisel"/>
          <p:cNvSpPr/>
          <p:nvPr/>
        </p:nvSpPr>
        <p:spPr>
          <a:xfrm>
            <a:off x="9461530" y="4093541"/>
            <a:ext cx="144016" cy="144016"/>
          </a:xfrm>
          <a:prstGeom prst="bevel">
            <a:avLst/>
          </a:prstGeom>
          <a:solidFill>
            <a:schemeClr val="accent2"/>
          </a:solidFill>
          <a:effectLst>
            <a:glow rad="101600">
              <a:srgbClr val="00B0F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19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u="sng" dirty="0" smtClean="0"/>
              <a:t>ASPECTO INICIAL                                                                    ETAPA INTERMEDIA</a:t>
            </a:r>
            <a:endParaRPr lang="es-ES" b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148815"/>
            <a:ext cx="4082250" cy="30951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35" y="148815"/>
            <a:ext cx="4376050" cy="30951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13981" r="21500" b="9981"/>
          <a:stretch/>
        </p:blipFill>
        <p:spPr>
          <a:xfrm>
            <a:off x="4272905" y="3429000"/>
            <a:ext cx="2946400" cy="271054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76741" y="6303611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ASPECTO FINAL</a:t>
            </a:r>
            <a:endParaRPr lang="es-ES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66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472025" y="421426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LUPA BINOCULAR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3206" r="17223" b="258"/>
          <a:stretch/>
        </p:blipFill>
        <p:spPr>
          <a:xfrm>
            <a:off x="890397" y="1431225"/>
            <a:ext cx="4844955" cy="43134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8" r="20183"/>
          <a:stretch/>
        </p:blipFill>
        <p:spPr>
          <a:xfrm>
            <a:off x="5735352" y="1431225"/>
            <a:ext cx="4653888" cy="431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8" y="-170528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MARGA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La roca marga presenta </a:t>
            </a:r>
            <a:r>
              <a:rPr lang="en-US" sz="2400" dirty="0">
                <a:solidFill>
                  <a:schemeClr val="bg1"/>
                </a:solidFill>
              </a:rPr>
              <a:t>una pérdida de </a:t>
            </a:r>
            <a:r>
              <a:rPr lang="en-US" sz="2400" dirty="0" smtClean="0">
                <a:solidFill>
                  <a:schemeClr val="bg1"/>
                </a:solidFill>
              </a:rPr>
              <a:t>peso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smtClean="0">
                <a:solidFill>
                  <a:schemeClr val="bg1"/>
                </a:solidFill>
              </a:rPr>
              <a:t>Esto se debe a una </a:t>
            </a:r>
            <a:r>
              <a:rPr lang="en-US" sz="2400" b="1" i="1" dirty="0" smtClean="0">
                <a:solidFill>
                  <a:schemeClr val="bg1"/>
                </a:solidFill>
              </a:rPr>
              <a:t>deshidratación</a:t>
            </a:r>
            <a:r>
              <a:rPr lang="en-US" sz="2400" dirty="0" smtClean="0">
                <a:solidFill>
                  <a:schemeClr val="bg1"/>
                </a:solidFill>
              </a:rPr>
              <a:t>. Es decir, la </a:t>
            </a:r>
            <a:r>
              <a:rPr lang="en-US" sz="2400" dirty="0">
                <a:solidFill>
                  <a:schemeClr val="bg1"/>
                </a:solidFill>
              </a:rPr>
              <a:t>reacción química que se ha producido entre los componentes de </a:t>
            </a:r>
            <a:r>
              <a:rPr lang="en-US" sz="2400" dirty="0" smtClean="0">
                <a:solidFill>
                  <a:schemeClr val="bg1"/>
                </a:solidFill>
              </a:rPr>
              <a:t>la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roca </a:t>
            </a:r>
            <a:r>
              <a:rPr lang="en-US" sz="2400" dirty="0">
                <a:solidFill>
                  <a:schemeClr val="bg1"/>
                </a:solidFill>
              </a:rPr>
              <a:t>y la </a:t>
            </a:r>
            <a:r>
              <a:rPr lang="en-US" sz="2400" dirty="0" smtClean="0">
                <a:solidFill>
                  <a:schemeClr val="bg1"/>
                </a:solidFill>
              </a:rPr>
              <a:t>disolución implica </a:t>
            </a:r>
            <a:r>
              <a:rPr lang="en-US" sz="2400" dirty="0">
                <a:solidFill>
                  <a:schemeClr val="bg1"/>
                </a:solidFill>
              </a:rPr>
              <a:t>nuevas disoluciones y por tanto </a:t>
            </a:r>
            <a:r>
              <a:rPr lang="en-US" sz="2400" dirty="0" smtClean="0">
                <a:solidFill>
                  <a:schemeClr val="bg1"/>
                </a:solidFill>
              </a:rPr>
              <a:t>la eliminación </a:t>
            </a:r>
            <a:r>
              <a:rPr lang="en-US" sz="2400" dirty="0">
                <a:solidFill>
                  <a:schemeClr val="bg1"/>
                </a:solidFill>
              </a:rPr>
              <a:t>de algunos </a:t>
            </a:r>
            <a:r>
              <a:rPr lang="en-US" sz="2400" dirty="0" smtClean="0">
                <a:solidFill>
                  <a:schemeClr val="bg1"/>
                </a:solidFill>
              </a:rPr>
              <a:t>mineral.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0375" y="0"/>
          <a:ext cx="1082267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10 Conector recto"/>
          <p:cNvCxnSpPr>
            <a:stCxn id="6" idx="1"/>
            <a:endCxn id="7" idx="7"/>
          </p:cNvCxnSpPr>
          <p:nvPr/>
        </p:nvCxnSpPr>
        <p:spPr>
          <a:xfrm>
            <a:off x="3271960" y="1340286"/>
            <a:ext cx="2078094" cy="18002"/>
          </a:xfrm>
          <a:prstGeom prst="line">
            <a:avLst/>
          </a:prstGeom>
          <a:ln>
            <a:solidFill>
              <a:srgbClr val="FFC000">
                <a:alpha val="95000"/>
              </a:srgbClr>
            </a:solidFill>
          </a:ln>
          <a:effectLst>
            <a:glow rad="101600">
              <a:srgbClr val="92D050">
                <a:alpha val="60000"/>
              </a:srgbClr>
            </a:glow>
            <a:outerShdw blurRad="50800" dist="1524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5 Bisel"/>
          <p:cNvSpPr/>
          <p:nvPr/>
        </p:nvSpPr>
        <p:spPr>
          <a:xfrm>
            <a:off x="3145946" y="1268278"/>
            <a:ext cx="144016" cy="144016"/>
          </a:xfrm>
          <a:prstGeom prst="bevel">
            <a:avLst/>
          </a:prstGeom>
          <a:solidFill>
            <a:srgbClr val="FFC000"/>
          </a:solidFill>
          <a:effectLst>
            <a:glow rad="101600">
              <a:srgbClr val="92D05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3" name="12 Conector recto"/>
          <p:cNvCxnSpPr>
            <a:stCxn id="7" idx="6"/>
            <a:endCxn id="8" idx="5"/>
          </p:cNvCxnSpPr>
          <p:nvPr/>
        </p:nvCxnSpPr>
        <p:spPr>
          <a:xfrm>
            <a:off x="5350054" y="1340286"/>
            <a:ext cx="2132100" cy="2952810"/>
          </a:xfrm>
          <a:prstGeom prst="line">
            <a:avLst/>
          </a:prstGeom>
          <a:ln>
            <a:solidFill>
              <a:srgbClr val="FFC000">
                <a:alpha val="95000"/>
              </a:srgbClr>
            </a:solidFill>
          </a:ln>
          <a:effectLst>
            <a:glow rad="101600">
              <a:srgbClr val="92D050">
                <a:alpha val="60000"/>
              </a:srgbClr>
            </a:glow>
            <a:outerShdw blurRad="50800" dist="1524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6 Bisel"/>
          <p:cNvSpPr/>
          <p:nvPr/>
        </p:nvSpPr>
        <p:spPr>
          <a:xfrm>
            <a:off x="5278046" y="1340286"/>
            <a:ext cx="144016" cy="144016"/>
          </a:xfrm>
          <a:prstGeom prst="bevel">
            <a:avLst/>
          </a:prstGeom>
          <a:solidFill>
            <a:srgbClr val="FFC000"/>
          </a:solidFill>
          <a:effectLst>
            <a:glow rad="101600">
              <a:srgbClr val="92D05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8" name="17 Conector recto"/>
          <p:cNvCxnSpPr>
            <a:stCxn id="8" idx="5"/>
            <a:endCxn id="9" idx="7"/>
          </p:cNvCxnSpPr>
          <p:nvPr/>
        </p:nvCxnSpPr>
        <p:spPr>
          <a:xfrm flipV="1">
            <a:off x="7482154" y="2528315"/>
            <a:ext cx="2172459" cy="1764781"/>
          </a:xfrm>
          <a:prstGeom prst="line">
            <a:avLst/>
          </a:prstGeom>
          <a:ln>
            <a:solidFill>
              <a:srgbClr val="FFC000">
                <a:alpha val="95000"/>
              </a:srgbClr>
            </a:solidFill>
          </a:ln>
          <a:effectLst>
            <a:glow rad="101600">
              <a:srgbClr val="92D050">
                <a:alpha val="60000"/>
              </a:srgbClr>
            </a:glow>
            <a:outerShdw blurRad="50800" dist="1524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8 Bisel"/>
          <p:cNvSpPr/>
          <p:nvPr/>
        </p:nvSpPr>
        <p:spPr>
          <a:xfrm>
            <a:off x="9582605" y="2510313"/>
            <a:ext cx="144016" cy="144016"/>
          </a:xfrm>
          <a:prstGeom prst="bevel">
            <a:avLst/>
          </a:prstGeom>
          <a:solidFill>
            <a:srgbClr val="FFC000"/>
          </a:solidFill>
          <a:effectLst>
            <a:glow rad="101600">
              <a:srgbClr val="92D05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7 Bisel"/>
          <p:cNvSpPr/>
          <p:nvPr/>
        </p:nvSpPr>
        <p:spPr>
          <a:xfrm>
            <a:off x="7464152" y="4221088"/>
            <a:ext cx="144016" cy="144016"/>
          </a:xfrm>
          <a:prstGeom prst="bevel">
            <a:avLst/>
          </a:prstGeom>
          <a:solidFill>
            <a:srgbClr val="FFC000"/>
          </a:solidFill>
          <a:effectLst>
            <a:glow rad="101600">
              <a:srgbClr val="92D05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33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INTRODUCCIÓN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50628" y="2203884"/>
            <a:ext cx="10440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La lluvia ácida es un cambio en el pH del agua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atmosférica y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de las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precipitaciones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que a partir de ella se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producen.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Se forma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cuando se emiten gases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por la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contaminación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. Los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contaminantes atmosféricos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pueden precipitar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en forma de lluvia, nieve, rocío, granizo o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niebla.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Cuando se produce la precipitación, puede provocar importante deterioro en el medio ambiente.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12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u="sng" dirty="0" smtClean="0"/>
              <a:t>ASPECTO INICIAL                                                                    ETAPA INTERMEDIA</a:t>
            </a:r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676741" y="6303611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ASPECTO FINAL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4099438" cy="32099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14" y="8392"/>
            <a:ext cx="4282419" cy="32015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3" y="3124087"/>
            <a:ext cx="4208700" cy="31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8" y="-170528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PIZARRA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En   la   </a:t>
            </a:r>
            <a:r>
              <a:rPr lang="en-US" sz="2400" dirty="0" smtClean="0">
                <a:solidFill>
                  <a:schemeClr val="bg1"/>
                </a:solidFill>
              </a:rPr>
              <a:t>pizarra </a:t>
            </a:r>
            <a:r>
              <a:rPr lang="en-US" sz="2400" dirty="0">
                <a:solidFill>
                  <a:schemeClr val="bg1"/>
                </a:solidFill>
              </a:rPr>
              <a:t>hemos  </a:t>
            </a:r>
            <a:r>
              <a:rPr lang="en-US" sz="2400" dirty="0" smtClean="0">
                <a:solidFill>
                  <a:schemeClr val="bg1"/>
                </a:solidFill>
              </a:rPr>
              <a:t>observado </a:t>
            </a:r>
            <a:r>
              <a:rPr lang="en-US" sz="2400" b="1" i="1" dirty="0">
                <a:solidFill>
                  <a:schemeClr val="bg1"/>
                </a:solidFill>
              </a:rPr>
              <a:t>oxidación</a:t>
            </a:r>
            <a:r>
              <a:rPr lang="en-US" sz="2400" dirty="0">
                <a:solidFill>
                  <a:schemeClr val="bg1"/>
                </a:solidFill>
              </a:rPr>
              <a:t> en varias zonas, lo que nos hace suponer que contenía algunos minerales como Pirita o Marcasita.</a:t>
            </a:r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75896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0375" y="0"/>
          <a:ext cx="1082267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8 Conector recto"/>
          <p:cNvCxnSpPr>
            <a:stCxn id="3" idx="1"/>
            <a:endCxn id="5" idx="5"/>
          </p:cNvCxnSpPr>
          <p:nvPr/>
        </p:nvCxnSpPr>
        <p:spPr>
          <a:xfrm>
            <a:off x="2974635" y="1831176"/>
            <a:ext cx="2136453" cy="315327"/>
          </a:xfrm>
          <a:prstGeom prst="line">
            <a:avLst/>
          </a:prstGeom>
          <a:effectLst>
            <a:glow rad="101600">
              <a:srgbClr val="0070C0">
                <a:alpha val="60000"/>
              </a:srgbClr>
            </a:glow>
            <a:outerShdw blurRad="50800" dist="1524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10 Conector recto"/>
          <p:cNvCxnSpPr>
            <a:stCxn id="5" idx="1"/>
            <a:endCxn id="6" idx="5"/>
          </p:cNvCxnSpPr>
          <p:nvPr/>
        </p:nvCxnSpPr>
        <p:spPr>
          <a:xfrm>
            <a:off x="5219100" y="2146503"/>
            <a:ext cx="2173629" cy="418401"/>
          </a:xfrm>
          <a:prstGeom prst="line">
            <a:avLst/>
          </a:prstGeom>
          <a:effectLst>
            <a:glow rad="101600">
              <a:srgbClr val="0070C0">
                <a:alpha val="60000"/>
              </a:srgbClr>
            </a:glow>
            <a:outerShdw blurRad="50800" dist="1524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12 Conector recto"/>
          <p:cNvCxnSpPr>
            <a:stCxn id="6" idx="4"/>
            <a:endCxn id="7" idx="7"/>
          </p:cNvCxnSpPr>
          <p:nvPr/>
        </p:nvCxnSpPr>
        <p:spPr>
          <a:xfrm>
            <a:off x="7374727" y="2564904"/>
            <a:ext cx="2289179" cy="193083"/>
          </a:xfrm>
          <a:prstGeom prst="line">
            <a:avLst/>
          </a:prstGeom>
          <a:effectLst>
            <a:glow rad="101600">
              <a:srgbClr val="0070C0">
                <a:alpha val="60000"/>
              </a:srgbClr>
            </a:glow>
            <a:outerShdw blurRad="50800" dist="1524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2 Bisel"/>
          <p:cNvSpPr/>
          <p:nvPr/>
        </p:nvSpPr>
        <p:spPr>
          <a:xfrm>
            <a:off x="2848621" y="1759168"/>
            <a:ext cx="144016" cy="144016"/>
          </a:xfrm>
          <a:prstGeom prst="bevel">
            <a:avLst/>
          </a:prstGeom>
          <a:solidFill>
            <a:srgbClr val="C00000"/>
          </a:solidFill>
          <a:effectLst>
            <a:glow rad="101600">
              <a:srgbClr val="0070C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4 Bisel"/>
          <p:cNvSpPr/>
          <p:nvPr/>
        </p:nvSpPr>
        <p:spPr>
          <a:xfrm>
            <a:off x="5093086" y="2074495"/>
            <a:ext cx="144016" cy="144016"/>
          </a:xfrm>
          <a:prstGeom prst="bevel">
            <a:avLst/>
          </a:prstGeom>
          <a:solidFill>
            <a:srgbClr val="C00000"/>
          </a:solidFill>
          <a:effectLst>
            <a:glow rad="101600">
              <a:srgbClr val="0070C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5 Bisel"/>
          <p:cNvSpPr/>
          <p:nvPr/>
        </p:nvSpPr>
        <p:spPr>
          <a:xfrm>
            <a:off x="7374727" y="2492896"/>
            <a:ext cx="144016" cy="144016"/>
          </a:xfrm>
          <a:prstGeom prst="bevel">
            <a:avLst/>
          </a:prstGeom>
          <a:solidFill>
            <a:srgbClr val="C00000"/>
          </a:solidFill>
          <a:effectLst>
            <a:glow rad="101600">
              <a:srgbClr val="0070C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6 Bisel"/>
          <p:cNvSpPr/>
          <p:nvPr/>
        </p:nvSpPr>
        <p:spPr>
          <a:xfrm>
            <a:off x="9591898" y="2739985"/>
            <a:ext cx="144016" cy="144016"/>
          </a:xfrm>
          <a:prstGeom prst="bevel">
            <a:avLst/>
          </a:prstGeom>
          <a:solidFill>
            <a:srgbClr val="C00000"/>
          </a:solidFill>
          <a:effectLst>
            <a:glow rad="101600">
              <a:srgbClr val="0070C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727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u="sng" dirty="0" smtClean="0"/>
              <a:t>ASPECTO INICIAL                                                                    ETAPA INTERMEDIA</a:t>
            </a:r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676741" y="6303611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ASPECTO FINAL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5" y="145143"/>
            <a:ext cx="3968428" cy="29590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71" y="0"/>
            <a:ext cx="4137950" cy="30854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25159" r="5613" b="-197"/>
          <a:stretch/>
        </p:blipFill>
        <p:spPr>
          <a:xfrm>
            <a:off x="3913478" y="2743200"/>
            <a:ext cx="3851665" cy="33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472025" y="421426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LUPA BINOCULAR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9771"/>
          <a:stretch/>
        </p:blipFill>
        <p:spPr>
          <a:xfrm>
            <a:off x="436727" y="1389605"/>
            <a:ext cx="4885900" cy="46068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t="13604" r="28428"/>
          <a:stretch/>
        </p:blipFill>
        <p:spPr>
          <a:xfrm>
            <a:off x="5322627" y="1389605"/>
            <a:ext cx="5240742" cy="46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871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8" y="-170528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ARCILLA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Esta roca ha incrementado su peso tras ser somentida a la disolución ácida lo se </a:t>
            </a:r>
            <a:r>
              <a:rPr lang="en-US" sz="2400" dirty="0">
                <a:solidFill>
                  <a:schemeClr val="bg1"/>
                </a:solidFill>
              </a:rPr>
              <a:t>ha debido a una </a:t>
            </a:r>
            <a:r>
              <a:rPr lang="en-US" sz="2400" b="1" i="1" dirty="0" smtClean="0">
                <a:solidFill>
                  <a:schemeClr val="bg1"/>
                </a:solidFill>
              </a:rPr>
              <a:t>hidratación</a:t>
            </a:r>
            <a:r>
              <a:rPr lang="en-US" sz="2400" dirty="0" smtClean="0">
                <a:solidFill>
                  <a:schemeClr val="bg1"/>
                </a:solidFill>
              </a:rPr>
              <a:t>, es decir, la </a:t>
            </a:r>
            <a:r>
              <a:rPr lang="en-US" sz="2400" dirty="0">
                <a:solidFill>
                  <a:schemeClr val="bg1"/>
                </a:solidFill>
              </a:rPr>
              <a:t>roca ha absorbido agua de la </a:t>
            </a:r>
            <a:r>
              <a:rPr lang="en-US" sz="2400" dirty="0" smtClean="0">
                <a:solidFill>
                  <a:schemeClr val="bg1"/>
                </a:solidFill>
              </a:rPr>
              <a:t>disolución.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10 Conector recto"/>
          <p:cNvCxnSpPr>
            <a:stCxn id="4" idx="1"/>
            <a:endCxn id="5" idx="5"/>
          </p:cNvCxnSpPr>
          <p:nvPr/>
        </p:nvCxnSpPr>
        <p:spPr>
          <a:xfrm flipV="1">
            <a:off x="1524000" y="2805008"/>
            <a:ext cx="7747047" cy="623992"/>
          </a:xfrm>
          <a:prstGeom prst="line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flipV="1">
            <a:off x="3845750" y="2366882"/>
            <a:ext cx="1674186" cy="558062"/>
          </a:xfrm>
          <a:prstGeom prst="line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8 Conector recto"/>
          <p:cNvCxnSpPr>
            <a:endCxn id="4" idx="7"/>
          </p:cNvCxnSpPr>
          <p:nvPr/>
        </p:nvCxnSpPr>
        <p:spPr>
          <a:xfrm flipV="1">
            <a:off x="5573942" y="1934834"/>
            <a:ext cx="1746194" cy="486054"/>
          </a:xfrm>
          <a:prstGeom prst="line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Bisel"/>
          <p:cNvSpPr/>
          <p:nvPr/>
        </p:nvSpPr>
        <p:spPr>
          <a:xfrm>
            <a:off x="9253045" y="2733000"/>
            <a:ext cx="144016" cy="144016"/>
          </a:xfrm>
          <a:prstGeom prst="bevel">
            <a:avLst/>
          </a:prstGeom>
          <a:solidFill>
            <a:srgbClr val="00B050"/>
          </a:solidFill>
          <a:ln>
            <a:solidFill>
              <a:srgbClr val="FFFF00"/>
            </a:solidFill>
          </a:ln>
          <a:effectLst>
            <a:glow rad="101600">
              <a:srgbClr val="FFFF00"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Rectángulo 35"/>
          <p:cNvSpPr/>
          <p:nvPr/>
        </p:nvSpPr>
        <p:spPr>
          <a:xfrm>
            <a:off x="300251" y="0"/>
            <a:ext cx="122374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Rectángulo 38"/>
          <p:cNvSpPr/>
          <p:nvPr/>
        </p:nvSpPr>
        <p:spPr>
          <a:xfrm>
            <a:off x="1392072" y="6591869"/>
            <a:ext cx="9880979" cy="2661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Rectángulo 40"/>
          <p:cNvSpPr/>
          <p:nvPr/>
        </p:nvSpPr>
        <p:spPr>
          <a:xfrm>
            <a:off x="10549719" y="0"/>
            <a:ext cx="72333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76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u="sng" dirty="0" smtClean="0"/>
              <a:t>ASPECTO INICIAL                                                                    ETAPA INTERMEDIA</a:t>
            </a:r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676741" y="6303611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ASPECTO FINAL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90696"/>
            <a:ext cx="4002053" cy="30030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14" y="90696"/>
            <a:ext cx="4185543" cy="31291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t="14141" r="8612"/>
          <a:stretch/>
        </p:blipFill>
        <p:spPr>
          <a:xfrm>
            <a:off x="3889396" y="2565779"/>
            <a:ext cx="3817975" cy="35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81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472025" y="421426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LUPA BINOCULAR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52" y="1212184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88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50376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8" y="-170528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GNEIS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Al igual que la roca marga, el gneis ha reducido su peso, lo que se debe a una </a:t>
            </a:r>
            <a:r>
              <a:rPr lang="es-ES" sz="2400" b="1" i="1" dirty="0" smtClean="0">
                <a:solidFill>
                  <a:schemeClr val="bg1"/>
                </a:solidFill>
              </a:rPr>
              <a:t>deshidratación</a:t>
            </a:r>
            <a:r>
              <a:rPr lang="es-ES" sz="2400" dirty="0" smtClean="0">
                <a:solidFill>
                  <a:schemeClr val="bg1"/>
                </a:solidFill>
              </a:rPr>
              <a:t> en la que se eliminan una parte de ciertos minerales de la roca. 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14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23081" y="0"/>
            <a:ext cx="1116386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1" y="737320"/>
            <a:ext cx="9032844" cy="6120680"/>
          </a:xfrm>
        </p:spPr>
      </p:pic>
      <p:pic>
        <p:nvPicPr>
          <p:cNvPr id="17" name="Imagen 16"/>
          <p:cNvPicPr/>
          <p:nvPr/>
        </p:nvPicPr>
        <p:blipFill rotWithShape="1">
          <a:blip r:embed="rId3"/>
          <a:srcRect l="40411" t="66818" r="47118" b="15715"/>
          <a:stretch/>
        </p:blipFill>
        <p:spPr bwMode="auto">
          <a:xfrm>
            <a:off x="1555845" y="4858602"/>
            <a:ext cx="2674961" cy="177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239462" y="52894"/>
            <a:ext cx="779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u="sng" dirty="0" smtClean="0">
                <a:solidFill>
                  <a:schemeClr val="bg1"/>
                </a:solidFill>
              </a:rPr>
              <a:t>LUGARES DONDE AFECTA LA LLUVIA ÁCIDA</a:t>
            </a:r>
            <a:endParaRPr lang="es-ES" sz="2400" b="1" u="sng" dirty="0">
              <a:solidFill>
                <a:schemeClr val="bg1"/>
              </a:solidFill>
            </a:endParaRPr>
          </a:p>
        </p:txBody>
      </p:sp>
      <p:sp>
        <p:nvSpPr>
          <p:cNvPr id="18" name="Marco 17"/>
          <p:cNvSpPr/>
          <p:nvPr/>
        </p:nvSpPr>
        <p:spPr>
          <a:xfrm>
            <a:off x="1460311" y="737320"/>
            <a:ext cx="9032844" cy="6120680"/>
          </a:xfrm>
          <a:prstGeom prst="frame">
            <a:avLst>
              <a:gd name="adj1" fmla="val 135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>
          <a:xfrm flipV="1">
            <a:off x="3773742" y="2204864"/>
            <a:ext cx="1692188" cy="360040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0376" y="0"/>
          <a:ext cx="1021762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97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u="sng" dirty="0" smtClean="0"/>
          </a:p>
          <a:p>
            <a:pPr algn="ctr"/>
            <a:endParaRPr lang="es-ES" b="1" u="sng" dirty="0"/>
          </a:p>
          <a:p>
            <a:pPr algn="ctr"/>
            <a:endParaRPr lang="es-ES" b="1" u="sng" dirty="0" smtClean="0"/>
          </a:p>
          <a:p>
            <a:pPr algn="ctr"/>
            <a:endParaRPr lang="es-ES" b="1" u="sng" dirty="0"/>
          </a:p>
          <a:p>
            <a:pPr algn="ctr"/>
            <a:endParaRPr lang="es-ES" b="1" u="sng" dirty="0" smtClean="0"/>
          </a:p>
          <a:p>
            <a:pPr algn="ctr"/>
            <a:endParaRPr lang="es-ES" b="1" u="sng" dirty="0"/>
          </a:p>
          <a:p>
            <a:pPr algn="ctr"/>
            <a:endParaRPr lang="es-ES" b="1" u="sng" dirty="0" smtClean="0"/>
          </a:p>
          <a:p>
            <a:pPr algn="ctr"/>
            <a:endParaRPr lang="es-ES" b="1" u="sng" dirty="0"/>
          </a:p>
          <a:p>
            <a:pPr algn="ctr"/>
            <a:endParaRPr lang="es-ES" b="1" u="sng" dirty="0" smtClean="0"/>
          </a:p>
          <a:p>
            <a:pPr algn="ctr"/>
            <a:endParaRPr lang="es-ES" b="1" u="sng" dirty="0"/>
          </a:p>
          <a:p>
            <a:pPr algn="ctr"/>
            <a:endParaRPr lang="es-ES" b="1" u="sng" dirty="0" smtClean="0"/>
          </a:p>
          <a:p>
            <a:pPr algn="ctr"/>
            <a:endParaRPr lang="es-ES" b="1" u="sng" dirty="0"/>
          </a:p>
          <a:p>
            <a:pPr algn="ctr"/>
            <a:endParaRPr lang="es-ES" b="1" u="sng" dirty="0" smtClean="0"/>
          </a:p>
          <a:p>
            <a:pPr algn="ctr"/>
            <a:endParaRPr lang="es-ES" b="1" u="sng" dirty="0"/>
          </a:p>
          <a:p>
            <a:pPr algn="ctr"/>
            <a:endParaRPr lang="es-ES" b="1" u="sng" dirty="0" smtClean="0"/>
          </a:p>
          <a:p>
            <a:pPr algn="ctr"/>
            <a:r>
              <a:rPr lang="es-ES" b="1" u="sng" dirty="0" smtClean="0"/>
              <a:t>ASPECTO INICIAL                                                                    ASPECTO FINAL   </a:t>
            </a:r>
            <a:endParaRPr lang="es-ES" b="1" u="sng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30" y="1412952"/>
            <a:ext cx="4222764" cy="3173037"/>
          </a:xfrm>
          <a:prstGeom prst="rect">
            <a:avLst/>
          </a:prstGeom>
        </p:spPr>
      </p:pic>
      <p:pic>
        <p:nvPicPr>
          <p:cNvPr id="1026" name="Picture 2" descr="C:\Users\Pavilion\Downloads\foto gneis aspect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19" y="1412952"/>
            <a:ext cx="4230716" cy="3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137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9" y="241596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GRANITO 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En   </a:t>
            </a:r>
            <a:r>
              <a:rPr lang="en-US" sz="2400" dirty="0">
                <a:solidFill>
                  <a:schemeClr val="bg1"/>
                </a:solidFill>
              </a:rPr>
              <a:t>el   </a:t>
            </a:r>
            <a:r>
              <a:rPr lang="en-US" sz="2400" dirty="0" smtClean="0">
                <a:solidFill>
                  <a:schemeClr val="bg1"/>
                </a:solidFill>
              </a:rPr>
              <a:t>granito se   </a:t>
            </a:r>
            <a:r>
              <a:rPr lang="en-US" sz="2400" dirty="0">
                <a:solidFill>
                  <a:schemeClr val="bg1"/>
                </a:solidFill>
              </a:rPr>
              <a:t>ha   producido   un   efecto   de “</a:t>
            </a:r>
            <a:r>
              <a:rPr lang="en-US" sz="2400" b="1" i="1" dirty="0">
                <a:solidFill>
                  <a:schemeClr val="bg1"/>
                </a:solidFill>
              </a:rPr>
              <a:t>arenización</a:t>
            </a:r>
            <a:r>
              <a:rPr lang="en-US" sz="2400" dirty="0">
                <a:solidFill>
                  <a:schemeClr val="bg1"/>
                </a:solidFill>
              </a:rPr>
              <a:t>” que se debe a la alteración de  los  feldespatos que componen esta roca para dar minerales arcillosos y que son eliminados fácilmente dejando sueltos granos de </a:t>
            </a:r>
            <a:r>
              <a:rPr lang="en-US" sz="2400" dirty="0" smtClean="0">
                <a:solidFill>
                  <a:schemeClr val="bg1"/>
                </a:solidFill>
              </a:rPr>
              <a:t>cuarzo. </a:t>
            </a:r>
            <a:r>
              <a:rPr lang="es-ES" sz="2400" dirty="0" smtClean="0">
                <a:solidFill>
                  <a:schemeClr val="bg1"/>
                </a:solidFill>
              </a:rPr>
              <a:t>También sufrió una recritalización que puede observarse en las fotos.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0376" y="0"/>
          <a:ext cx="1076808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8 Conector recto"/>
          <p:cNvCxnSpPr>
            <a:stCxn id="7" idx="1"/>
            <a:endCxn id="11" idx="5"/>
          </p:cNvCxnSpPr>
          <p:nvPr/>
        </p:nvCxnSpPr>
        <p:spPr>
          <a:xfrm>
            <a:off x="5103345" y="2935894"/>
            <a:ext cx="1842125" cy="720080"/>
          </a:xfrm>
          <a:prstGeom prst="line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12 Conector recto"/>
          <p:cNvCxnSpPr>
            <a:stCxn id="10" idx="1"/>
            <a:endCxn id="7" idx="7"/>
          </p:cNvCxnSpPr>
          <p:nvPr/>
        </p:nvCxnSpPr>
        <p:spPr>
          <a:xfrm>
            <a:off x="3153484" y="1862241"/>
            <a:ext cx="1895855" cy="1019647"/>
          </a:xfrm>
          <a:prstGeom prst="line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15 Conector recto"/>
          <p:cNvCxnSpPr>
            <a:stCxn id="11" idx="1"/>
            <a:endCxn id="14" idx="5"/>
          </p:cNvCxnSpPr>
          <p:nvPr/>
        </p:nvCxnSpPr>
        <p:spPr>
          <a:xfrm>
            <a:off x="7053482" y="3655974"/>
            <a:ext cx="1860127" cy="0"/>
          </a:xfrm>
          <a:prstGeom prst="line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13 Bisel"/>
          <p:cNvSpPr/>
          <p:nvPr/>
        </p:nvSpPr>
        <p:spPr>
          <a:xfrm>
            <a:off x="8895607" y="3583966"/>
            <a:ext cx="144016" cy="144016"/>
          </a:xfrm>
          <a:prstGeom prst="bevel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Bisel"/>
          <p:cNvSpPr/>
          <p:nvPr/>
        </p:nvSpPr>
        <p:spPr>
          <a:xfrm>
            <a:off x="6927468" y="3583966"/>
            <a:ext cx="144016" cy="144016"/>
          </a:xfrm>
          <a:prstGeom prst="bevel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6 Bisel"/>
          <p:cNvSpPr/>
          <p:nvPr/>
        </p:nvSpPr>
        <p:spPr>
          <a:xfrm>
            <a:off x="4977331" y="2863886"/>
            <a:ext cx="144016" cy="144016"/>
          </a:xfrm>
          <a:prstGeom prst="bevel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isel"/>
          <p:cNvSpPr/>
          <p:nvPr/>
        </p:nvSpPr>
        <p:spPr>
          <a:xfrm>
            <a:off x="3027470" y="1790233"/>
            <a:ext cx="144016" cy="144016"/>
          </a:xfrm>
          <a:prstGeom prst="bevel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148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u="sng" dirty="0" smtClean="0"/>
              <a:t>ASPECTO INICIAL                                                                    ETAPA INTERMEDIA</a:t>
            </a:r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676741" y="6303611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ASPECTO FINAL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0" y="0"/>
            <a:ext cx="4192901" cy="31402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91" y="1"/>
            <a:ext cx="4217158" cy="31688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t="3150" r="22101"/>
          <a:stretch/>
        </p:blipFill>
        <p:spPr>
          <a:xfrm>
            <a:off x="4080681" y="2405975"/>
            <a:ext cx="3289110" cy="37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472025" y="421426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LUPA BINOCULAR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7602" b="12647"/>
          <a:stretch/>
        </p:blipFill>
        <p:spPr>
          <a:xfrm>
            <a:off x="897341" y="1623155"/>
            <a:ext cx="4780128" cy="45491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9" r="15861" b="9483"/>
          <a:stretch/>
        </p:blipFill>
        <p:spPr>
          <a:xfrm>
            <a:off x="5677470" y="1623156"/>
            <a:ext cx="4640238" cy="45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4472025" y="421426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bg1"/>
                </a:solidFill>
              </a:rPr>
              <a:t>MICROSCOPIO</a:t>
            </a:r>
            <a:endParaRPr lang="es-ES" b="1" u="sng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31221" r="32073" b="17453"/>
          <a:stretch/>
        </p:blipFill>
        <p:spPr>
          <a:xfrm>
            <a:off x="464024" y="2101754"/>
            <a:ext cx="3311965" cy="32789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0" t="9109" r="4179" b="25786"/>
          <a:stretch/>
        </p:blipFill>
        <p:spPr>
          <a:xfrm>
            <a:off x="3775989" y="2101755"/>
            <a:ext cx="3248168" cy="32789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12011" b="34843"/>
          <a:stretch/>
        </p:blipFill>
        <p:spPr>
          <a:xfrm>
            <a:off x="7024158" y="2101755"/>
            <a:ext cx="3525562" cy="3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7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9" y="-260680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LIMITACIONES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17431" y="1712890"/>
            <a:ext cx="104190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La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principal ha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sido el tiempo.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Mis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observaciones se han restringido a tres meses solamente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n los laboratorios de un Instituto de enseñanza no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contamos con un instrumental que nos permita realizar un análisis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petrográfico o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hacer un estudio de minerales por difracción de Rayos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X.</a:t>
            </a:r>
          </a:p>
          <a:p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Me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hubiera gustado realizar disoluciones con distinta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concentración y poder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hacer un estudio comparativo contando con más mediciones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He intentado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que las medidas fueran lo más exactas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posibles haciendo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que siempre pesara la misma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persona.</a:t>
            </a:r>
          </a:p>
          <a:p>
            <a:endParaRPr lang="es-ES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No  existe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oficialmente en nuestros horarios unos periodos dedicados exclusivamente a estos pequeños proyectos de 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investigación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1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9" y="-260680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MEJORAS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17431" y="1712890"/>
            <a:ext cx="104190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Se proponen como mejoras de la investigación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Repetir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más veces la toma de datos con otras concentraciones de ácidos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Observar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durante un tiempo más prolongado, por lo menos durante</a:t>
            </a:r>
          </a:p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todo un curso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Repetir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la experiencia con otras rocas. </a:t>
            </a:r>
          </a:p>
        </p:txBody>
      </p:sp>
    </p:spTree>
    <p:extLst>
      <p:ext uri="{BB962C8B-B14F-4D97-AF65-F5344CB8AC3E}">
        <p14:creationId xmlns:p14="http://schemas.microsoft.com/office/powerpoint/2010/main" val="124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949" y="215838"/>
            <a:ext cx="9692640" cy="1397124"/>
          </a:xfrm>
        </p:spPr>
        <p:txBody>
          <a:bodyPr>
            <a:normAutofit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¿CÓMO REDUCIR LA LLUVIA ÁCIDA?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56068" y="2150772"/>
            <a:ext cx="10650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Evitar las emisiones de los precursores de la lluvia ácida, óxidos de nitrógeno y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azufre. Como por ejemplo, en los coches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utilizar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convertidores catalíticos que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producen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la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combustión total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o transformación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de los óxidos de azufre y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nitrógeno. Utilizar 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gasolinas sin plomo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ambién es indispensable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un uso más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estricto, eficiente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y menos despilfarrador de la energía. U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n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remedio más eficaz la sustitución de este tipo de fuentes de energía por otras “más limpias”.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80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RESUMEN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 descr="http://elheraldomontanes.files.wordpress.com/2011/06/2a8m2s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5366">
            <a:off x="8541074" y="192059"/>
            <a:ext cx="2255496" cy="160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481070" y="2305318"/>
            <a:ext cx="94734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La lluvia ácida es una consecuencia de la contaminación que afecta a todo el medio que nos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rodea.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Yo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he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decidido centrarme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en cómo ésta afecta a las rocas más comunes con las que se construyen edificios, estatuas y monumentos en nuestros pueblos. En el laboratorio de Geología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he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simulado esta lluvia con agua, ácido nítrico y ácido sulfúrico que se ha vertido durante varias semanas sobre seis rocas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diferentes: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Marga, Arcilla, Granito, Gneis, Pizarra y Mármol. Finalmente, hemos observado los resultados y sacado nuestras propias conclusiones.</a:t>
            </a:r>
          </a:p>
        </p:txBody>
      </p:sp>
    </p:spTree>
    <p:extLst>
      <p:ext uri="{BB962C8B-B14F-4D97-AF65-F5344CB8AC3E}">
        <p14:creationId xmlns:p14="http://schemas.microsoft.com/office/powerpoint/2010/main" val="11368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23686" y="2743199"/>
            <a:ext cx="2614093" cy="1892945"/>
          </a:xfrm>
        </p:spPr>
        <p:txBody>
          <a:bodyPr>
            <a:normAutofit/>
          </a:bodyPr>
          <a:lstStyle/>
          <a:p>
            <a:r>
              <a:rPr lang="es-ES" sz="5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</a:t>
            </a:r>
            <a:endParaRPr lang="es-ES" sz="5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387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SUMMARY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http://icons.iconarchive.com/icons/pan-tera/flags/256/Great-Britain-Flag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5319">
            <a:off x="8496577" y="-162345"/>
            <a:ext cx="2904734" cy="290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84101" y="2614411"/>
            <a:ext cx="9517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Acid rain is a result of pollution that affects the whole environment around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us.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have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decided to study how acid rain affects this common rocks with which buildings, statues and monuments are built in our towns. In the laboratory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have simulated acid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rain with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water, nitric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and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sulfuric acid. This solution has been dripped for several weeks on six different rocks. Finally,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have seen the results and completed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my own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conclusions.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" y="252005"/>
            <a:ext cx="9198591" cy="64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FUNDAMENTO TEÓRICO</a:t>
            </a: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61872" y="2034862"/>
            <a:ext cx="100586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El agua de lluvia en condiciones naturales tiene un pH de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5,6. Cuando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la acidez del agua de lluvia presenta un pH menor de 5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considera que la lluvia es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ácida. Estos valores se alcanzan por la presencia de ácido sulfúrico H2SO4 y ácido nítrico HNO3.</a:t>
            </a:r>
          </a:p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La lluvia ácida se forma por las siguientes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reacciones: 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CO2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(dióxido de carbono) +  H2O (agua) ► H2CO3 (ácido carbónico) SO2 (dióxido de azufre) + H2O (agua) ► H2SO3 (ácido sulfuroso)</a:t>
            </a:r>
          </a:p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2SO2 (dióxido de azufre) + O2 (oxígeno) ► 2SO3 (anhídrido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sulfúrico)</a:t>
            </a:r>
          </a:p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SO3 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(óxido de azufre)  +  H2O (agua)  ► H2SO4  (ácido sulfúrico) </a:t>
            </a:r>
          </a:p>
        </p:txBody>
      </p:sp>
    </p:spTree>
    <p:extLst>
      <p:ext uri="{BB962C8B-B14F-4D97-AF65-F5344CB8AC3E}">
        <p14:creationId xmlns:p14="http://schemas.microsoft.com/office/powerpoint/2010/main" val="17467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757838"/>
            <a:ext cx="9692640" cy="1397124"/>
          </a:xfrm>
        </p:spPr>
        <p:txBody>
          <a:bodyPr>
            <a:normAutofit fontScale="90000"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OBJETIVOS DEL EXPERIMENTO</a:t>
            </a: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E</a:t>
            </a: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HIPÓTESIS</a:t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61872" y="2034862"/>
            <a:ext cx="100586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 dirty="0" smtClean="0">
                <a:solidFill>
                  <a:schemeClr val="accent2">
                    <a:lumMod val="50000"/>
                  </a:schemeClr>
                </a:solidFill>
              </a:rPr>
              <a:t>PROPÓSITO: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 Obtener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información real de cómo la acidez del agua de lluvia influye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en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la alteración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de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seis  tipos  de 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rocas y conocer en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qué consiste la alteración química de los minerales que las componen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y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sus consecuencias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" sz="2400" b="1" u="sng" dirty="0">
                <a:solidFill>
                  <a:schemeClr val="accent2">
                    <a:lumMod val="50000"/>
                  </a:schemeClr>
                </a:solidFill>
              </a:rPr>
              <a:t>HIPÓTESIS: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)  La  acción de  la  lluvia ácida será  diferente según los minerales sobre los que actúe y según el tipo de roca.</a:t>
            </a:r>
          </a:p>
          <a:p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) Todas las rocas sometidas a la acción de la lluvia ácida sufren una pérdida de peso.</a:t>
            </a:r>
          </a:p>
          <a:p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4024" y="0"/>
            <a:ext cx="110956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757838"/>
            <a:ext cx="9692640" cy="1397124"/>
          </a:xfrm>
        </p:spPr>
        <p:txBody>
          <a:bodyPr>
            <a:normAutofit fontScale="90000"/>
          </a:bodyPr>
          <a:lstStyle/>
          <a:p>
            <a:pPr algn="ctr"/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S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PROCEDIMIENTO EXPERIMENTAL </a:t>
            </a:r>
            <a:br>
              <a:rPr lang="es-ES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es-E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61872" y="1777285"/>
            <a:ext cx="100586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Se recogieron seis muestras de las rocas más características en el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campo.</a:t>
            </a:r>
          </a:p>
          <a:p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Coloqué las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seis muestras en un vaso de precipitados bajo una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bureta.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Se preparó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la disolución que simularía la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lluvia ácida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en un vaso de precipitado con 500 ml de agua destilada a la que añadimos 40 ml de H2SO4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y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10 ml de HNO3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hasta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conseguir un pH de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2-3.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Las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buretas se rellenaron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con 50ml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cada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una y se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colocaron todas a la misma altura de la  muestra de 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roca.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75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Personalizado 1">
      <a:dk1>
        <a:srgbClr val="FFFFFF"/>
      </a:dk1>
      <a:lt1>
        <a:srgbClr val="4A3128"/>
      </a:lt1>
      <a:dk2>
        <a:srgbClr val="FFFFFF"/>
      </a:dk2>
      <a:lt2>
        <a:srgbClr val="6F493C"/>
      </a:lt2>
      <a:accent1>
        <a:srgbClr val="742117"/>
      </a:accent1>
      <a:accent2>
        <a:srgbClr val="9B2D1F"/>
      </a:accent2>
      <a:accent3>
        <a:srgbClr val="EE8C69"/>
      </a:accent3>
      <a:accent4>
        <a:srgbClr val="FFFFFF"/>
      </a:accent4>
      <a:accent5>
        <a:srgbClr val="D34817"/>
      </a:accent5>
      <a:accent6>
        <a:srgbClr val="8B7B57"/>
      </a:accent6>
      <a:hlink>
        <a:srgbClr val="0C0C0C"/>
      </a:hlink>
      <a:folHlink>
        <a:srgbClr val="997200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TC103457515[[fn=Vista]]</Template>
  <TotalTime>1755</TotalTime>
  <Words>1367</Words>
  <Application>Microsoft Office PowerPoint</Application>
  <PresentationFormat>Panorámica</PresentationFormat>
  <Paragraphs>142</Paragraphs>
  <Slides>40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Californian FB</vt:lpstr>
      <vt:lpstr>Century Schoolbook</vt:lpstr>
      <vt:lpstr>Wingdings</vt:lpstr>
      <vt:lpstr>Wingdings 2</vt:lpstr>
      <vt:lpstr>View</vt:lpstr>
      <vt:lpstr>CONSECUENCIAS DE LA LLUVIA ÁCIDA EN LA ROCAS DE NUESTRO ENTORNO</vt:lpstr>
      <vt:lpstr>INTRODUCCIÓN</vt:lpstr>
      <vt:lpstr>Presentación de PowerPoint</vt:lpstr>
      <vt:lpstr>RESUMEN</vt:lpstr>
      <vt:lpstr>SUMMARY</vt:lpstr>
      <vt:lpstr>Presentación de PowerPoint</vt:lpstr>
      <vt:lpstr>FUNDAMENTO TEÓRICO</vt:lpstr>
      <vt:lpstr>            OBJETIVOS DEL EXPERIMENTO E HIPÓTESIS </vt:lpstr>
      <vt:lpstr>         PROCEDIMIENTO EXPERIMENTAL  </vt:lpstr>
      <vt:lpstr>MATERIALES </vt:lpstr>
      <vt:lpstr>TRABAJO EN EL LABORATORIO</vt:lpstr>
      <vt:lpstr>CONCLUSIONES Y RESULTADOS</vt:lpstr>
      <vt:lpstr>Presentación de PowerPoint</vt:lpstr>
      <vt:lpstr>MÁRMOL</vt:lpstr>
      <vt:lpstr>Presentación de PowerPoint</vt:lpstr>
      <vt:lpstr>Presentación de PowerPoint</vt:lpstr>
      <vt:lpstr>Presentación de PowerPoint</vt:lpstr>
      <vt:lpstr>MARGA</vt:lpstr>
      <vt:lpstr>Presentación de PowerPoint</vt:lpstr>
      <vt:lpstr>Presentación de PowerPoint</vt:lpstr>
      <vt:lpstr>PIZARRA</vt:lpstr>
      <vt:lpstr>Presentación de PowerPoint</vt:lpstr>
      <vt:lpstr>Presentación de PowerPoint</vt:lpstr>
      <vt:lpstr>Presentación de PowerPoint</vt:lpstr>
      <vt:lpstr>ARCILLA</vt:lpstr>
      <vt:lpstr>Presentación de PowerPoint</vt:lpstr>
      <vt:lpstr>Presentación de PowerPoint</vt:lpstr>
      <vt:lpstr>Presentación de PowerPoint</vt:lpstr>
      <vt:lpstr>GNEIS</vt:lpstr>
      <vt:lpstr>Presentación de PowerPoint</vt:lpstr>
      <vt:lpstr>Presentación de PowerPoint</vt:lpstr>
      <vt:lpstr>GRANITO </vt:lpstr>
      <vt:lpstr>Presentación de PowerPoint</vt:lpstr>
      <vt:lpstr>Presentación de PowerPoint</vt:lpstr>
      <vt:lpstr>Presentación de PowerPoint</vt:lpstr>
      <vt:lpstr>Presentación de PowerPoint</vt:lpstr>
      <vt:lpstr>LIMITACIONES</vt:lpstr>
      <vt:lpstr>MEJORAS</vt:lpstr>
      <vt:lpstr>¿CÓMO REDUCIR LA LLUVIA ÁCIDA?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CONSECUENCIAS DE LA LLUVIA ÁCIDA EN LA ROCAS DE NUESTRO ENTORNO</dc:title>
  <dc:creator>fatima esperanza</dc:creator>
  <cp:lastModifiedBy>fatima esperanza</cp:lastModifiedBy>
  <cp:revision>58</cp:revision>
  <dcterms:created xsi:type="dcterms:W3CDTF">2014-02-08T19:45:44Z</dcterms:created>
  <dcterms:modified xsi:type="dcterms:W3CDTF">2014-02-20T14:25:22Z</dcterms:modified>
</cp:coreProperties>
</file>