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Default Extension="xlsx" ContentType="application/vnd.openxmlformats-officedocument.spreadsheetml.sheet"/>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6" r:id="rId1"/>
  </p:sldMasterIdLst>
  <p:notesMasterIdLst>
    <p:notesMasterId r:id="rId33"/>
  </p:notesMasterIdLst>
  <p:sldIdLst>
    <p:sldId id="256" r:id="rId2"/>
    <p:sldId id="258" r:id="rId3"/>
    <p:sldId id="259" r:id="rId4"/>
    <p:sldId id="265" r:id="rId5"/>
    <p:sldId id="266" r:id="rId6"/>
    <p:sldId id="267" r:id="rId7"/>
    <p:sldId id="268" r:id="rId8"/>
    <p:sldId id="269" r:id="rId9"/>
    <p:sldId id="260" r:id="rId10"/>
    <p:sldId id="270" r:id="rId11"/>
    <p:sldId id="280" r:id="rId12"/>
    <p:sldId id="271" r:id="rId13"/>
    <p:sldId id="272" r:id="rId14"/>
    <p:sldId id="273" r:id="rId15"/>
    <p:sldId id="274" r:id="rId16"/>
    <p:sldId id="275" r:id="rId17"/>
    <p:sldId id="281" r:id="rId18"/>
    <p:sldId id="276" r:id="rId19"/>
    <p:sldId id="277" r:id="rId20"/>
    <p:sldId id="278" r:id="rId21"/>
    <p:sldId id="279" r:id="rId22"/>
    <p:sldId id="288" r:id="rId23"/>
    <p:sldId id="283" r:id="rId24"/>
    <p:sldId id="284" r:id="rId25"/>
    <p:sldId id="294" r:id="rId26"/>
    <p:sldId id="287" r:id="rId27"/>
    <p:sldId id="289" r:id="rId28"/>
    <p:sldId id="290" r:id="rId29"/>
    <p:sldId id="291" r:id="rId30"/>
    <p:sldId id="292" r:id="rId31"/>
    <p:sldId id="293"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2" autoAdjust="0"/>
    <p:restoredTop sz="94660"/>
  </p:normalViewPr>
  <p:slideViewPr>
    <p:cSldViewPr>
      <p:cViewPr>
        <p:scale>
          <a:sx n="80" d="100"/>
          <a:sy n="80" d="100"/>
        </p:scale>
        <p:origin x="-228" y="119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Office_Excel8.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Office_Excel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Hoja_de_c_lculo_de_Microsoft_Office_Excel10.xlsx"/></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Office_Excel11.xlsx"/></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val>
            <c:numRef>
              <c:f>Hoja1!$B$2:$B$11</c:f>
              <c:numCache>
                <c:formatCode>General</c:formatCode>
                <c:ptCount val="10"/>
                <c:pt idx="0">
                  <c:v>331241149</c:v>
                </c:pt>
                <c:pt idx="1">
                  <c:v>262009713</c:v>
                </c:pt>
                <c:pt idx="2">
                  <c:v>129059681</c:v>
                </c:pt>
                <c:pt idx="3">
                  <c:v>75166373</c:v>
                </c:pt>
                <c:pt idx="4">
                  <c:v>69659269</c:v>
                </c:pt>
                <c:pt idx="5">
                  <c:v>37240338</c:v>
                </c:pt>
                <c:pt idx="6">
                  <c:v>33362691</c:v>
                </c:pt>
                <c:pt idx="7">
                  <c:v>21776298</c:v>
                </c:pt>
                <c:pt idx="8">
                  <c:v>21401260</c:v>
                </c:pt>
                <c:pt idx="9">
                  <c:v>20878438</c:v>
                </c:pt>
              </c:numCache>
            </c:numRef>
          </c:val>
        </c:ser>
        <c:dLbls/>
        <c:shape val="box"/>
        <c:axId val="60117376"/>
        <c:axId val="60118912"/>
        <c:axId val="0"/>
      </c:bar3DChart>
      <c:catAx>
        <c:axId val="60117376"/>
        <c:scaling>
          <c:orientation val="minMax"/>
        </c:scaling>
        <c:axPos val="b"/>
        <c:tickLblPos val="nextTo"/>
        <c:crossAx val="60118912"/>
        <c:crosses val="autoZero"/>
        <c:auto val="1"/>
        <c:lblAlgn val="ctr"/>
        <c:lblOffset val="100"/>
      </c:catAx>
      <c:valAx>
        <c:axId val="60118912"/>
        <c:scaling>
          <c:orientation val="minMax"/>
        </c:scaling>
        <c:axPos val="l"/>
        <c:majorGridlines/>
        <c:numFmt formatCode="General" sourceLinked="1"/>
        <c:tickLblPos val="nextTo"/>
        <c:crossAx val="60117376"/>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1/moda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0.45375749315195385</c:v>
                </c:pt>
                <c:pt idx="2">
                  <c:v>0.42521020524289155</c:v>
                </c:pt>
                <c:pt idx="3">
                  <c:v>0.36080125448265832</c:v>
                </c:pt>
                <c:pt idx="4">
                  <c:v>0.29162976882054886</c:v>
                </c:pt>
                <c:pt idx="5">
                  <c:v>0.25729690746205452</c:v>
                </c:pt>
                <c:pt idx="6">
                  <c:v>0.23464886395214971</c:v>
                </c:pt>
                <c:pt idx="7">
                  <c:v>0.22657571226296497</c:v>
                </c:pt>
                <c:pt idx="8">
                  <c:v>0.22647725919358466</c:v>
                </c:pt>
                <c:pt idx="9">
                  <c:v>0.22403684050338121</c:v>
                </c:pt>
              </c:numCache>
            </c:numRef>
          </c:val>
        </c:ser>
        <c:ser>
          <c:idx val="1"/>
          <c:order val="1"/>
          <c:tx>
            <c:strRef>
              <c:f>Hoja1!$C$1</c:f>
              <c:strCache>
                <c:ptCount val="1"/>
                <c:pt idx="0">
                  <c:v>α= 0,75</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0.59460355750136051</c:v>
                </c:pt>
                <c:pt idx="2">
                  <c:v>0.43869133765083085</c:v>
                </c:pt>
                <c:pt idx="3">
                  <c:v>0.35355339059327384</c:v>
                </c:pt>
                <c:pt idx="4">
                  <c:v>0.29906975624424492</c:v>
                </c:pt>
                <c:pt idx="5">
                  <c:v>0.2608474300122145</c:v>
                </c:pt>
                <c:pt idx="6">
                  <c:v>0.23236808024254091</c:v>
                </c:pt>
                <c:pt idx="7">
                  <c:v>0.21022410381342901</c:v>
                </c:pt>
                <c:pt idx="8">
                  <c:v>0.19245008972987526</c:v>
                </c:pt>
                <c:pt idx="9">
                  <c:v>0.17782794100389224</c:v>
                </c:pt>
              </c:numCache>
            </c:numRef>
          </c:val>
        </c:ser>
        <c:dLbls/>
        <c:shape val="box"/>
        <c:axId val="107696128"/>
        <c:axId val="107697664"/>
        <c:axId val="0"/>
      </c:bar3DChart>
      <c:catAx>
        <c:axId val="107696128"/>
        <c:scaling>
          <c:orientation val="minMax"/>
        </c:scaling>
        <c:axPos val="b"/>
        <c:numFmt formatCode="General" sourceLinked="1"/>
        <c:tickLblPos val="nextTo"/>
        <c:crossAx val="107697664"/>
        <c:crosses val="autoZero"/>
        <c:auto val="1"/>
        <c:lblAlgn val="ctr"/>
        <c:lblOffset val="100"/>
      </c:catAx>
      <c:valAx>
        <c:axId val="107697664"/>
        <c:scaling>
          <c:orientation val="minMax"/>
        </c:scaling>
        <c:axPos val="l"/>
        <c:majorGridlines/>
        <c:numFmt formatCode="General" sourceLinked="1"/>
        <c:tickLblPos val="nextTo"/>
        <c:crossAx val="107696128"/>
        <c:crosses val="autoZero"/>
        <c:crossBetween val="between"/>
      </c:valAx>
    </c:plotArea>
    <c:legend>
      <c:legendPos val="r"/>
      <c:layout/>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 /suma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0.27023864637576822</c:v>
                </c:pt>
                <c:pt idx="1">
                  <c:v>0.12262281073224605</c:v>
                </c:pt>
                <c:pt idx="2">
                  <c:v>0.11490823029000134</c:v>
                </c:pt>
                <c:pt idx="3">
                  <c:v>9.7502442622072888E-2</c:v>
                </c:pt>
                <c:pt idx="4">
                  <c:v>7.8809633968943332E-2</c:v>
                </c:pt>
                <c:pt idx="5">
                  <c:v>6.9531567989216933E-2</c:v>
                </c:pt>
                <c:pt idx="6">
                  <c:v>6.3411191368040784E-2</c:v>
                </c:pt>
                <c:pt idx="7">
                  <c:v>6.1229513783569028E-2</c:v>
                </c:pt>
                <c:pt idx="8">
                  <c:v>6.1202907959368461E-2</c:v>
                </c:pt>
                <c:pt idx="9">
                  <c:v>6.054305491077358E-2</c:v>
                </c:pt>
              </c:numCache>
            </c:numRef>
          </c:val>
        </c:ser>
        <c:ser>
          <c:idx val="1"/>
          <c:order val="1"/>
          <c:tx>
            <c:strRef>
              <c:f>Hoja1!$C$1</c:f>
              <c:strCache>
                <c:ptCount val="1"/>
                <c:pt idx="0">
                  <c:v>α= 0,75 red</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0.26598321840416522</c:v>
                </c:pt>
                <c:pt idx="1">
                  <c:v>0.15815456789877788</c:v>
                </c:pt>
                <c:pt idx="2">
                  <c:v>0.11668453387439633</c:v>
                </c:pt>
                <c:pt idx="3">
                  <c:v>9.4039268707704043E-2</c:v>
                </c:pt>
                <c:pt idx="4">
                  <c:v>7.9547536293193333E-2</c:v>
                </c:pt>
                <c:pt idx="5">
                  <c:v>6.9381038947104179E-2</c:v>
                </c:pt>
                <c:pt idx="6">
                  <c:v>6.1806009837308495E-2</c:v>
                </c:pt>
                <c:pt idx="7">
                  <c:v>5.5916083718427191E-2</c:v>
                </c:pt>
                <c:pt idx="8">
                  <c:v>5.1188494248522731E-2</c:v>
                </c:pt>
                <c:pt idx="9">
                  <c:v>4.7299248070401284E-2</c:v>
                </c:pt>
              </c:numCache>
            </c:numRef>
          </c:val>
        </c:ser>
        <c:dLbls/>
        <c:shape val="box"/>
        <c:axId val="107764352"/>
        <c:axId val="107778432"/>
        <c:axId val="0"/>
      </c:bar3DChart>
      <c:catAx>
        <c:axId val="107764352"/>
        <c:scaling>
          <c:orientation val="minMax"/>
        </c:scaling>
        <c:axPos val="b"/>
        <c:numFmt formatCode="General" sourceLinked="1"/>
        <c:tickLblPos val="nextTo"/>
        <c:crossAx val="107778432"/>
        <c:crosses val="autoZero"/>
        <c:auto val="1"/>
        <c:lblAlgn val="ctr"/>
        <c:lblOffset val="100"/>
      </c:catAx>
      <c:valAx>
        <c:axId val="107778432"/>
        <c:scaling>
          <c:orientation val="minMax"/>
        </c:scaling>
        <c:axPos val="l"/>
        <c:majorGridlines/>
        <c:numFmt formatCode="General" sourceLinked="1"/>
        <c:tickLblPos val="nextTo"/>
        <c:crossAx val="107764352"/>
        <c:crosses val="autoZero"/>
        <c:crossBetween val="between"/>
      </c:valAx>
    </c:plotArea>
    <c:legend>
      <c:legendPos val="r"/>
      <c:layout/>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1/moda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0.62696532840695407</c:v>
                </c:pt>
                <c:pt idx="2">
                  <c:v>0.38133474087025454</c:v>
                </c:pt>
                <c:pt idx="3">
                  <c:v>0.27309735097152971</c:v>
                </c:pt>
                <c:pt idx="4">
                  <c:v>0.24187642265694589</c:v>
                </c:pt>
                <c:pt idx="5">
                  <c:v>0.2264309042325075</c:v>
                </c:pt>
                <c:pt idx="6">
                  <c:v>0.17204499719592306</c:v>
                </c:pt>
                <c:pt idx="7">
                  <c:v>0.11470986045591013</c:v>
                </c:pt>
                <c:pt idx="8">
                  <c:v>0.10937221654075809</c:v>
                </c:pt>
                <c:pt idx="9">
                  <c:v>0.10732688945337003</c:v>
                </c:pt>
              </c:numCache>
            </c:numRef>
          </c:val>
        </c:ser>
        <c:ser>
          <c:idx val="1"/>
          <c:order val="1"/>
          <c:tx>
            <c:strRef>
              <c:f>Hoja1!$C$1</c:f>
              <c:strCache>
                <c:ptCount val="1"/>
                <c:pt idx="0">
                  <c:v>α=0,9</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0.53588673126814668</c:v>
                </c:pt>
                <c:pt idx="2">
                  <c:v>0.37204105801130088</c:v>
                </c:pt>
                <c:pt idx="3">
                  <c:v>0.28717458874925977</c:v>
                </c:pt>
                <c:pt idx="4">
                  <c:v>0.23492378861760391</c:v>
                </c:pt>
                <c:pt idx="5">
                  <c:v>0.19937186647521918</c:v>
                </c:pt>
                <c:pt idx="6">
                  <c:v>0.1735448634341524</c:v>
                </c:pt>
                <c:pt idx="7">
                  <c:v>0.15389305166811459</c:v>
                </c:pt>
                <c:pt idx="8">
                  <c:v>0.13841454884616902</c:v>
                </c:pt>
                <c:pt idx="9">
                  <c:v>0.1258925411794167</c:v>
                </c:pt>
              </c:numCache>
            </c:numRef>
          </c:val>
        </c:ser>
        <c:dLbls/>
        <c:shape val="box"/>
        <c:axId val="107808640"/>
        <c:axId val="107810176"/>
        <c:axId val="0"/>
      </c:bar3DChart>
      <c:catAx>
        <c:axId val="107808640"/>
        <c:scaling>
          <c:orientation val="minMax"/>
        </c:scaling>
        <c:axPos val="b"/>
        <c:numFmt formatCode="General" sourceLinked="1"/>
        <c:tickLblPos val="nextTo"/>
        <c:crossAx val="107810176"/>
        <c:crosses val="autoZero"/>
        <c:auto val="1"/>
        <c:lblAlgn val="ctr"/>
        <c:lblOffset val="100"/>
      </c:catAx>
      <c:valAx>
        <c:axId val="107810176"/>
        <c:scaling>
          <c:orientation val="minMax"/>
        </c:scaling>
        <c:axPos val="l"/>
        <c:majorGridlines/>
        <c:numFmt formatCode="General" sourceLinked="1"/>
        <c:tickLblPos val="nextTo"/>
        <c:crossAx val="107808640"/>
        <c:crosses val="autoZero"/>
        <c:crossBetween val="between"/>
      </c:valAx>
    </c:plotArea>
    <c:legend>
      <c:legendPos val="r"/>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1/suma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0.30739355000000002</c:v>
                </c:pt>
                <c:pt idx="1">
                  <c:v>0.19272510000000001</c:v>
                </c:pt>
                <c:pt idx="2">
                  <c:v>0.11721984000000002</c:v>
                </c:pt>
                <c:pt idx="3">
                  <c:v>8.3948360000000236E-2</c:v>
                </c:pt>
                <c:pt idx="4">
                  <c:v>7.4351249999999994E-2</c:v>
                </c:pt>
                <c:pt idx="5">
                  <c:v>6.9603400000000024E-2</c:v>
                </c:pt>
                <c:pt idx="6">
                  <c:v>5.2885519999999998E-2</c:v>
                </c:pt>
                <c:pt idx="7">
                  <c:v>3.5261069999999999E-2</c:v>
                </c:pt>
                <c:pt idx="8">
                  <c:v>3.362031E-2</c:v>
                </c:pt>
                <c:pt idx="9">
                  <c:v>3.2991590000000001E-2</c:v>
                </c:pt>
              </c:numCache>
            </c:numRef>
          </c:val>
        </c:ser>
        <c:ser>
          <c:idx val="1"/>
          <c:order val="1"/>
          <c:tx>
            <c:strRef>
              <c:f>Hoja1!$C$1</c:f>
              <c:strCache>
                <c:ptCount val="1"/>
                <c:pt idx="0">
                  <c:v>α=0,9 red </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0.31044880000000064</c:v>
                </c:pt>
                <c:pt idx="1">
                  <c:v>0.16636539000000028</c:v>
                </c:pt>
                <c:pt idx="2">
                  <c:v>0.11549970000000002</c:v>
                </c:pt>
                <c:pt idx="3">
                  <c:v>8.9153010000000005E-2</c:v>
                </c:pt>
                <c:pt idx="4">
                  <c:v>7.293181E-2</c:v>
                </c:pt>
                <c:pt idx="5">
                  <c:v>6.1894760000000014E-2</c:v>
                </c:pt>
                <c:pt idx="6">
                  <c:v>5.3876800000000002E-2</c:v>
                </c:pt>
                <c:pt idx="7">
                  <c:v>4.7775909999999998E-2</c:v>
                </c:pt>
                <c:pt idx="8">
                  <c:v>4.2970630000000093E-2</c:v>
                </c:pt>
                <c:pt idx="9">
                  <c:v>3.9083190000000052E-2</c:v>
                </c:pt>
              </c:numCache>
            </c:numRef>
          </c:val>
        </c:ser>
        <c:dLbls/>
        <c:shape val="box"/>
        <c:axId val="107901696"/>
        <c:axId val="107903232"/>
        <c:axId val="0"/>
      </c:bar3DChart>
      <c:catAx>
        <c:axId val="107901696"/>
        <c:scaling>
          <c:orientation val="minMax"/>
        </c:scaling>
        <c:axPos val="b"/>
        <c:numFmt formatCode="General" sourceLinked="1"/>
        <c:tickLblPos val="nextTo"/>
        <c:crossAx val="107903232"/>
        <c:crosses val="autoZero"/>
        <c:auto val="1"/>
        <c:lblAlgn val="ctr"/>
        <c:lblOffset val="100"/>
      </c:catAx>
      <c:valAx>
        <c:axId val="107903232"/>
        <c:scaling>
          <c:orientation val="minMax"/>
        </c:scaling>
        <c:axPos val="l"/>
        <c:majorGridlines/>
        <c:numFmt formatCode="General" sourceLinked="1"/>
        <c:tickLblPos val="nextTo"/>
        <c:crossAx val="107901696"/>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Hoja1!$C$1</c:f>
              <c:strCache>
                <c:ptCount val="1"/>
                <c:pt idx="0">
                  <c:v>α = 0,8</c:v>
                </c:pt>
              </c:strCache>
            </c:strRef>
          </c:tx>
          <c:val>
            <c:numRef>
              <c:f>Hoja1!$C$2:$C$11</c:f>
              <c:numCache>
                <c:formatCode>General</c:formatCode>
                <c:ptCount val="10"/>
                <c:pt idx="0">
                  <c:v>1</c:v>
                </c:pt>
                <c:pt idx="1">
                  <c:v>0.57434917749851888</c:v>
                </c:pt>
                <c:pt idx="2">
                  <c:v>0.41524364653850526</c:v>
                </c:pt>
                <c:pt idx="3">
                  <c:v>0.3298769776932246</c:v>
                </c:pt>
                <c:pt idx="4">
                  <c:v>0.27594593229224335</c:v>
                </c:pt>
                <c:pt idx="5">
                  <c:v>0.23849484685087613</c:v>
                </c:pt>
                <c:pt idx="6">
                  <c:v>0.2108247373706503</c:v>
                </c:pt>
                <c:pt idx="7">
                  <c:v>0.18946457081379994</c:v>
                </c:pt>
                <c:pt idx="8">
                  <c:v>0.17242728599059567</c:v>
                </c:pt>
                <c:pt idx="9">
                  <c:v>0.15848931924611154</c:v>
                </c:pt>
              </c:numCache>
            </c:numRef>
          </c:val>
        </c:ser>
        <c:ser>
          <c:idx val="1"/>
          <c:order val="1"/>
          <c:tx>
            <c:strRef>
              <c:f>Hoja1!$D$1</c:f>
              <c:strCache>
                <c:ptCount val="1"/>
                <c:pt idx="0">
                  <c:v>α = 1</c:v>
                </c:pt>
              </c:strCache>
            </c:strRef>
          </c:tx>
          <c:val>
            <c:numRef>
              <c:f>Hoja1!$D$2:$D$11</c:f>
              <c:numCache>
                <c:formatCode>General</c:formatCode>
                <c:ptCount val="10"/>
                <c:pt idx="0">
                  <c:v>1</c:v>
                </c:pt>
                <c:pt idx="1">
                  <c:v>0.5</c:v>
                </c:pt>
                <c:pt idx="2">
                  <c:v>0.33333333333333331</c:v>
                </c:pt>
                <c:pt idx="3">
                  <c:v>0.25</c:v>
                </c:pt>
                <c:pt idx="4">
                  <c:v>0.2</c:v>
                </c:pt>
                <c:pt idx="5">
                  <c:v>0.16666666666666666</c:v>
                </c:pt>
                <c:pt idx="6">
                  <c:v>0.14285714285714307</c:v>
                </c:pt>
                <c:pt idx="7">
                  <c:v>0.125</c:v>
                </c:pt>
                <c:pt idx="8">
                  <c:v>0.1111111111111111</c:v>
                </c:pt>
                <c:pt idx="9">
                  <c:v>0.1</c:v>
                </c:pt>
              </c:numCache>
            </c:numRef>
          </c:val>
        </c:ser>
        <c:ser>
          <c:idx val="2"/>
          <c:order val="2"/>
          <c:tx>
            <c:strRef>
              <c:f>Hoja1!$E$1</c:f>
              <c:strCache>
                <c:ptCount val="1"/>
                <c:pt idx="0">
                  <c:v>α = 1,2</c:v>
                </c:pt>
              </c:strCache>
            </c:strRef>
          </c:tx>
          <c:val>
            <c:numRef>
              <c:f>Hoja1!$E$2:$E$11</c:f>
              <c:numCache>
                <c:formatCode>General</c:formatCode>
                <c:ptCount val="10"/>
                <c:pt idx="0">
                  <c:v>1</c:v>
                </c:pt>
                <c:pt idx="1">
                  <c:v>0.43527528164806245</c:v>
                </c:pt>
                <c:pt idx="2">
                  <c:v>0.26758052058674381</c:v>
                </c:pt>
                <c:pt idx="3">
                  <c:v>0.18946457081379994</c:v>
                </c:pt>
                <c:pt idx="4">
                  <c:v>0.14495593273553933</c:v>
                </c:pt>
                <c:pt idx="5">
                  <c:v>0.11647118646193007</c:v>
                </c:pt>
                <c:pt idx="6">
                  <c:v>9.680155905721155E-2</c:v>
                </c:pt>
                <c:pt idx="7">
                  <c:v>8.2469244423305665E-2</c:v>
                </c:pt>
                <c:pt idx="8">
                  <c:v>7.1599334997472702E-2</c:v>
                </c:pt>
                <c:pt idx="9">
                  <c:v>6.30957344480194E-2</c:v>
                </c:pt>
              </c:numCache>
            </c:numRef>
          </c:val>
        </c:ser>
        <c:dLbls/>
        <c:shape val="box"/>
        <c:axId val="60153856"/>
        <c:axId val="60155392"/>
        <c:axId val="0"/>
      </c:bar3DChart>
      <c:catAx>
        <c:axId val="60153856"/>
        <c:scaling>
          <c:orientation val="minMax"/>
        </c:scaling>
        <c:axPos val="b"/>
        <c:tickLblPos val="nextTo"/>
        <c:crossAx val="60155392"/>
        <c:crosses val="autoZero"/>
        <c:auto val="1"/>
        <c:lblAlgn val="ctr"/>
        <c:lblOffset val="100"/>
      </c:catAx>
      <c:valAx>
        <c:axId val="60155392"/>
        <c:scaling>
          <c:orientation val="minMax"/>
        </c:scaling>
        <c:axPos val="l"/>
        <c:majorGridlines/>
        <c:numFmt formatCode="General" sourceLinked="1"/>
        <c:tickLblPos val="nextTo"/>
        <c:crossAx val="60153856"/>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reducidos</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0.66037735800000064</c:v>
                </c:pt>
                <c:pt idx="2">
                  <c:v>0.63746630699999951</c:v>
                </c:pt>
                <c:pt idx="3">
                  <c:v>0.56064689999999995</c:v>
                </c:pt>
                <c:pt idx="4">
                  <c:v>0.47439353099999998</c:v>
                </c:pt>
                <c:pt idx="5">
                  <c:v>0.45552560600000008</c:v>
                </c:pt>
                <c:pt idx="6">
                  <c:v>0.40700808600000032</c:v>
                </c:pt>
                <c:pt idx="7">
                  <c:v>0.33962264200000075</c:v>
                </c:pt>
                <c:pt idx="8">
                  <c:v>0.29784366600000056</c:v>
                </c:pt>
                <c:pt idx="9">
                  <c:v>0.28975741200000005</c:v>
                </c:pt>
              </c:numCache>
            </c:numRef>
          </c:val>
        </c:ser>
        <c:ser>
          <c:idx val="1"/>
          <c:order val="1"/>
          <c:tx>
            <c:strRef>
              <c:f>Hoja1!$C$1</c:f>
              <c:strCache>
                <c:ptCount val="1"/>
                <c:pt idx="0">
                  <c:v>an</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0.5</c:v>
                </c:pt>
                <c:pt idx="2">
                  <c:v>0.33333333333333331</c:v>
                </c:pt>
                <c:pt idx="3">
                  <c:v>0.25</c:v>
                </c:pt>
                <c:pt idx="4">
                  <c:v>0.2</c:v>
                </c:pt>
                <c:pt idx="5">
                  <c:v>0.16666666666666669</c:v>
                </c:pt>
                <c:pt idx="6">
                  <c:v>0.14285714285714324</c:v>
                </c:pt>
                <c:pt idx="7">
                  <c:v>0.125</c:v>
                </c:pt>
                <c:pt idx="8">
                  <c:v>0.11111111111111112</c:v>
                </c:pt>
                <c:pt idx="9">
                  <c:v>0.1</c:v>
                </c:pt>
              </c:numCache>
            </c:numRef>
          </c:val>
        </c:ser>
        <c:dLbls/>
        <c:shape val="box"/>
        <c:axId val="89721088"/>
        <c:axId val="89735168"/>
        <c:axId val="0"/>
      </c:bar3DChart>
      <c:catAx>
        <c:axId val="89721088"/>
        <c:scaling>
          <c:orientation val="minMax"/>
        </c:scaling>
        <c:axPos val="b"/>
        <c:numFmt formatCode="General" sourceLinked="1"/>
        <c:tickLblPos val="nextTo"/>
        <c:crossAx val="89735168"/>
        <c:crosses val="autoZero"/>
        <c:auto val="1"/>
        <c:lblAlgn val="ctr"/>
        <c:lblOffset val="100"/>
      </c:catAx>
      <c:valAx>
        <c:axId val="89735168"/>
        <c:scaling>
          <c:orientation val="minMax"/>
        </c:scaling>
        <c:axPos val="l"/>
        <c:majorGridlines/>
        <c:numFmt formatCode="General" sourceLinked="1"/>
        <c:tickLblPos val="nextTo"/>
        <c:crossAx val="89721088"/>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 fn reducido</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0.19521178637200776</c:v>
                </c:pt>
                <c:pt idx="1">
                  <c:v>0.12891344383057138</c:v>
                </c:pt>
                <c:pt idx="2">
                  <c:v>0.12444093659563273</c:v>
                </c:pt>
                <c:pt idx="3">
                  <c:v>0.10944488292554592</c:v>
                </c:pt>
                <c:pt idx="4">
                  <c:v>9.2607208629308033E-2</c:v>
                </c:pt>
                <c:pt idx="5">
                  <c:v>8.8923967377006433E-2</c:v>
                </c:pt>
                <c:pt idx="6">
                  <c:v>7.9452775585372282E-2</c:v>
                </c:pt>
                <c:pt idx="7">
                  <c:v>6.6298342541436461E-2</c:v>
                </c:pt>
                <c:pt idx="8">
                  <c:v>5.8142594054196438E-2</c:v>
                </c:pt>
                <c:pt idx="9">
                  <c:v>5.6564062088923971E-2</c:v>
                </c:pt>
              </c:numCache>
            </c:numRef>
          </c:val>
        </c:ser>
        <c:ser>
          <c:idx val="1"/>
          <c:order val="1"/>
          <c:tx>
            <c:strRef>
              <c:f>Hoja1!$C$1</c:f>
              <c:strCache>
                <c:ptCount val="1"/>
                <c:pt idx="0">
                  <c:v>an reducido</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0.34141715214740581</c:v>
                </c:pt>
                <c:pt idx="1">
                  <c:v>0.17070857607370277</c:v>
                </c:pt>
                <c:pt idx="2">
                  <c:v>0.11380571738246845</c:v>
                </c:pt>
                <c:pt idx="3">
                  <c:v>8.5354288036851397E-2</c:v>
                </c:pt>
                <c:pt idx="4">
                  <c:v>6.8283430429481123E-2</c:v>
                </c:pt>
                <c:pt idx="5">
                  <c:v>5.6902858691234251E-2</c:v>
                </c:pt>
                <c:pt idx="6">
                  <c:v>4.877387887820079E-2</c:v>
                </c:pt>
                <c:pt idx="7">
                  <c:v>4.2677144018425692E-2</c:v>
                </c:pt>
                <c:pt idx="8">
                  <c:v>3.7935239127489612E-2</c:v>
                </c:pt>
                <c:pt idx="9">
                  <c:v>3.4141715214740596E-2</c:v>
                </c:pt>
              </c:numCache>
            </c:numRef>
          </c:val>
        </c:ser>
        <c:dLbls/>
        <c:shape val="box"/>
        <c:axId val="89782912"/>
        <c:axId val="89788800"/>
        <c:axId val="0"/>
      </c:bar3DChart>
      <c:catAx>
        <c:axId val="89782912"/>
        <c:scaling>
          <c:orientation val="minMax"/>
        </c:scaling>
        <c:axPos val="b"/>
        <c:numFmt formatCode="General" sourceLinked="1"/>
        <c:tickLblPos val="nextTo"/>
        <c:crossAx val="89788800"/>
        <c:crosses val="autoZero"/>
        <c:auto val="1"/>
        <c:lblAlgn val="ctr"/>
        <c:lblOffset val="100"/>
      </c:catAx>
      <c:valAx>
        <c:axId val="89788800"/>
        <c:scaling>
          <c:orientation val="minMax"/>
        </c:scaling>
        <c:axPos val="l"/>
        <c:majorGridlines/>
        <c:numFmt formatCode="General" sourceLinked="1"/>
        <c:tickLblPos val="nextTo"/>
        <c:crossAx val="89782912"/>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red </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0.66037735849056745</c:v>
                </c:pt>
                <c:pt idx="2">
                  <c:v>0.63746630727762643</c:v>
                </c:pt>
                <c:pt idx="3">
                  <c:v>0.56064690026954322</c:v>
                </c:pt>
                <c:pt idx="4">
                  <c:v>0.47439353099730458</c:v>
                </c:pt>
                <c:pt idx="5">
                  <c:v>0.45552560646900281</c:v>
                </c:pt>
                <c:pt idx="6">
                  <c:v>0.40700808625336932</c:v>
                </c:pt>
                <c:pt idx="7">
                  <c:v>0.33962264150943527</c:v>
                </c:pt>
                <c:pt idx="8">
                  <c:v>0.29784366576819432</c:v>
                </c:pt>
                <c:pt idx="9">
                  <c:v>0.28975741239892183</c:v>
                </c:pt>
              </c:numCache>
            </c:numRef>
          </c:val>
        </c:ser>
        <c:ser>
          <c:idx val="1"/>
          <c:order val="1"/>
          <c:tx>
            <c:strRef>
              <c:f>Hoja1!$C$1</c:f>
              <c:strCache>
                <c:ptCount val="1"/>
                <c:pt idx="0">
                  <c:v>α= 0,75</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0.59460355750136051</c:v>
                </c:pt>
                <c:pt idx="2">
                  <c:v>0.43869133765083085</c:v>
                </c:pt>
                <c:pt idx="3">
                  <c:v>0.35355339059327384</c:v>
                </c:pt>
                <c:pt idx="4">
                  <c:v>0.29906975624424514</c:v>
                </c:pt>
                <c:pt idx="5">
                  <c:v>0.2608474300122145</c:v>
                </c:pt>
                <c:pt idx="6">
                  <c:v>0.23236808024254091</c:v>
                </c:pt>
                <c:pt idx="7">
                  <c:v>0.21022410381342913</c:v>
                </c:pt>
                <c:pt idx="8">
                  <c:v>0.19245008972987526</c:v>
                </c:pt>
                <c:pt idx="9">
                  <c:v>0.17782794100389224</c:v>
                </c:pt>
              </c:numCache>
            </c:numRef>
          </c:val>
        </c:ser>
        <c:ser>
          <c:idx val="2"/>
          <c:order val="2"/>
          <c:tx>
            <c:strRef>
              <c:f>Hoja1!$D$1</c:f>
              <c:strCache>
                <c:ptCount val="1"/>
                <c:pt idx="0">
                  <c:v>α= 1,25</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Hoja1!$D$2:$D$11</c:f>
              <c:numCache>
                <c:formatCode>General</c:formatCode>
                <c:ptCount val="10"/>
                <c:pt idx="0">
                  <c:v>1</c:v>
                </c:pt>
                <c:pt idx="1">
                  <c:v>0.42044820762685825</c:v>
                </c:pt>
                <c:pt idx="2">
                  <c:v>0.25327856188386538</c:v>
                </c:pt>
                <c:pt idx="3">
                  <c:v>0.17677669529663689</c:v>
                </c:pt>
                <c:pt idx="4">
                  <c:v>0.13374806099528441</c:v>
                </c:pt>
                <c:pt idx="5">
                  <c:v>0.10649051737437865</c:v>
                </c:pt>
                <c:pt idx="6">
                  <c:v>8.782687899303819E-2</c:v>
                </c:pt>
                <c:pt idx="7">
                  <c:v>7.4325444687670064E-2</c:v>
                </c:pt>
                <c:pt idx="8">
                  <c:v>6.4150029909958523E-2</c:v>
                </c:pt>
                <c:pt idx="9">
                  <c:v>5.6234132519034877E-2</c:v>
                </c:pt>
              </c:numCache>
            </c:numRef>
          </c:val>
        </c:ser>
        <c:dLbls/>
        <c:shape val="box"/>
        <c:axId val="89895680"/>
        <c:axId val="89897216"/>
        <c:axId val="0"/>
      </c:bar3DChart>
      <c:catAx>
        <c:axId val="89895680"/>
        <c:scaling>
          <c:orientation val="minMax"/>
        </c:scaling>
        <c:axPos val="b"/>
        <c:numFmt formatCode="General" sourceLinked="1"/>
        <c:tickLblPos val="nextTo"/>
        <c:crossAx val="89897216"/>
        <c:crosses val="autoZero"/>
        <c:auto val="1"/>
        <c:lblAlgn val="ctr"/>
        <c:lblOffset val="100"/>
      </c:catAx>
      <c:valAx>
        <c:axId val="89897216"/>
        <c:scaling>
          <c:orientation val="minMax"/>
        </c:scaling>
        <c:axPos val="l"/>
        <c:majorGridlines/>
        <c:numFmt formatCode="General" sourceLinked="1"/>
        <c:tickLblPos val="nextTo"/>
        <c:crossAx val="89895680"/>
        <c:crosses val="autoZero"/>
        <c:crossBetween val="between"/>
      </c:valAx>
    </c:plotArea>
    <c:legend>
      <c:legendPos val="r"/>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1/moda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0.66037735849056711</c:v>
                </c:pt>
                <c:pt idx="2">
                  <c:v>0.63746630727762688</c:v>
                </c:pt>
                <c:pt idx="3">
                  <c:v>0.56064690026954289</c:v>
                </c:pt>
                <c:pt idx="4">
                  <c:v>0.47439353099730458</c:v>
                </c:pt>
                <c:pt idx="5">
                  <c:v>0.45552560646900281</c:v>
                </c:pt>
                <c:pt idx="6">
                  <c:v>0.40700808625336932</c:v>
                </c:pt>
                <c:pt idx="7">
                  <c:v>0.33962264150943494</c:v>
                </c:pt>
                <c:pt idx="8">
                  <c:v>0.29784366576819432</c:v>
                </c:pt>
                <c:pt idx="9">
                  <c:v>0.28975741239892183</c:v>
                </c:pt>
              </c:numCache>
            </c:numRef>
          </c:val>
        </c:ser>
        <c:ser>
          <c:idx val="1"/>
          <c:order val="1"/>
          <c:tx>
            <c:strRef>
              <c:f>Hoja1!$C$1</c:f>
              <c:strCache>
                <c:ptCount val="1"/>
                <c:pt idx="0">
                  <c:v>α= 0,5</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0.70710678118654746</c:v>
                </c:pt>
                <c:pt idx="2">
                  <c:v>0.57735026918962551</c:v>
                </c:pt>
                <c:pt idx="3">
                  <c:v>0.5</c:v>
                </c:pt>
                <c:pt idx="4">
                  <c:v>0.44721359549995832</c:v>
                </c:pt>
                <c:pt idx="5">
                  <c:v>0.40824829046386307</c:v>
                </c:pt>
                <c:pt idx="6">
                  <c:v>0.37796447300922847</c:v>
                </c:pt>
                <c:pt idx="7">
                  <c:v>0.35355339059327384</c:v>
                </c:pt>
                <c:pt idx="8">
                  <c:v>0.33333333333333331</c:v>
                </c:pt>
                <c:pt idx="9">
                  <c:v>0.31622776601683844</c:v>
                </c:pt>
              </c:numCache>
            </c:numRef>
          </c:val>
        </c:ser>
        <c:dLbls/>
        <c:shape val="box"/>
        <c:axId val="107258240"/>
        <c:axId val="107259776"/>
        <c:axId val="0"/>
      </c:bar3DChart>
      <c:catAx>
        <c:axId val="107258240"/>
        <c:scaling>
          <c:orientation val="minMax"/>
        </c:scaling>
        <c:axPos val="b"/>
        <c:numFmt formatCode="General" sourceLinked="1"/>
        <c:tickLblPos val="nextTo"/>
        <c:crossAx val="107259776"/>
        <c:crosses val="autoZero"/>
        <c:auto val="1"/>
        <c:lblAlgn val="ctr"/>
        <c:lblOffset val="100"/>
      </c:catAx>
      <c:valAx>
        <c:axId val="107259776"/>
        <c:scaling>
          <c:orientation val="minMax"/>
        </c:scaling>
        <c:axPos val="l"/>
        <c:majorGridlines/>
        <c:numFmt formatCode="General" sourceLinked="1"/>
        <c:tickLblPos val="nextTo"/>
        <c:crossAx val="107258240"/>
        <c:crosses val="autoZero"/>
        <c:crossBetween val="between"/>
      </c:valAx>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1/suma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0.19521178637200767</c:v>
                </c:pt>
                <c:pt idx="1">
                  <c:v>0.12891344383057127</c:v>
                </c:pt>
                <c:pt idx="2">
                  <c:v>0.12444093659563273</c:v>
                </c:pt>
                <c:pt idx="3">
                  <c:v>0.10944488292554592</c:v>
                </c:pt>
                <c:pt idx="4">
                  <c:v>9.2607208629308033E-2</c:v>
                </c:pt>
                <c:pt idx="5">
                  <c:v>8.8923967377006349E-2</c:v>
                </c:pt>
                <c:pt idx="6">
                  <c:v>7.9452775585372282E-2</c:v>
                </c:pt>
                <c:pt idx="7">
                  <c:v>6.6298342541436461E-2</c:v>
                </c:pt>
                <c:pt idx="8">
                  <c:v>5.8142594054196417E-2</c:v>
                </c:pt>
                <c:pt idx="9">
                  <c:v>5.6564062088923971E-2</c:v>
                </c:pt>
              </c:numCache>
            </c:numRef>
          </c:val>
        </c:ser>
        <c:ser>
          <c:idx val="1"/>
          <c:order val="1"/>
          <c:tx>
            <c:strRef>
              <c:f>Hoja1!$C$1</c:f>
              <c:strCache>
                <c:ptCount val="1"/>
                <c:pt idx="0">
                  <c:v> α= 0,5 red</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0.19916359657128621</c:v>
                </c:pt>
                <c:pt idx="1">
                  <c:v>0.14082992970105818</c:v>
                </c:pt>
                <c:pt idx="2">
                  <c:v>0.11498715609320605</c:v>
                </c:pt>
                <c:pt idx="3">
                  <c:v>9.9581798285643272E-2</c:v>
                </c:pt>
                <c:pt idx="4">
                  <c:v>8.9068668115348068E-2</c:v>
                </c:pt>
                <c:pt idx="5">
                  <c:v>8.1308197822862083E-2</c:v>
                </c:pt>
                <c:pt idx="6">
                  <c:v>7.5276763820688514E-2</c:v>
                </c:pt>
                <c:pt idx="7">
                  <c:v>7.0414964850529338E-2</c:v>
                </c:pt>
                <c:pt idx="8">
                  <c:v>6.6387865523762052E-2</c:v>
                </c:pt>
                <c:pt idx="9">
                  <c:v>6.2981059215616614E-2</c:v>
                </c:pt>
              </c:numCache>
            </c:numRef>
          </c:val>
        </c:ser>
        <c:dLbls/>
        <c:shape val="box"/>
        <c:axId val="107457536"/>
        <c:axId val="107471616"/>
        <c:axId val="0"/>
      </c:bar3DChart>
      <c:catAx>
        <c:axId val="107457536"/>
        <c:scaling>
          <c:orientation val="minMax"/>
        </c:scaling>
        <c:axPos val="b"/>
        <c:numFmt formatCode="General" sourceLinked="1"/>
        <c:tickLblPos val="nextTo"/>
        <c:crossAx val="107471616"/>
        <c:crosses val="autoZero"/>
        <c:auto val="1"/>
        <c:lblAlgn val="ctr"/>
        <c:lblOffset val="100"/>
      </c:catAx>
      <c:valAx>
        <c:axId val="107471616"/>
        <c:scaling>
          <c:orientation val="minMax"/>
        </c:scaling>
        <c:axPos val="l"/>
        <c:majorGridlines/>
        <c:numFmt formatCode="General" sourceLinked="1"/>
        <c:tickLblPos val="nextTo"/>
        <c:crossAx val="107457536"/>
        <c:crosses val="autoZero"/>
        <c:crossBetween val="between"/>
      </c:valAx>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1/moda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1</c:v>
                </c:pt>
                <c:pt idx="1">
                  <c:v>0.7909938538463408</c:v>
                </c:pt>
                <c:pt idx="2">
                  <c:v>0.38962454208851932</c:v>
                </c:pt>
                <c:pt idx="3">
                  <c:v>0.22692341584650186</c:v>
                </c:pt>
                <c:pt idx="4">
                  <c:v>0.21029775198612219</c:v>
                </c:pt>
                <c:pt idx="5">
                  <c:v>0.11242666592730603</c:v>
                </c:pt>
                <c:pt idx="6">
                  <c:v>0.10072024898090219</c:v>
                </c:pt>
                <c:pt idx="7">
                  <c:v>6.5741524160695383E-2</c:v>
                </c:pt>
                <c:pt idx="8">
                  <c:v>6.4609303719085909E-2</c:v>
                </c:pt>
                <c:pt idx="9">
                  <c:v>6.3030930978928784E-2</c:v>
                </c:pt>
              </c:numCache>
            </c:numRef>
          </c:val>
        </c:ser>
        <c:ser>
          <c:idx val="1"/>
          <c:order val="1"/>
          <c:tx>
            <c:strRef>
              <c:f>Hoja1!$C$1</c:f>
              <c:strCache>
                <c:ptCount val="1"/>
                <c:pt idx="0">
                  <c:v>α=1</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1</c:v>
                </c:pt>
                <c:pt idx="1">
                  <c:v>0.5</c:v>
                </c:pt>
                <c:pt idx="2">
                  <c:v>0.33333333333333331</c:v>
                </c:pt>
                <c:pt idx="3">
                  <c:v>0.25</c:v>
                </c:pt>
                <c:pt idx="4">
                  <c:v>0.2</c:v>
                </c:pt>
                <c:pt idx="5">
                  <c:v>0.16666666666666666</c:v>
                </c:pt>
                <c:pt idx="6">
                  <c:v>0.14285714285714324</c:v>
                </c:pt>
                <c:pt idx="7">
                  <c:v>0.125</c:v>
                </c:pt>
                <c:pt idx="8">
                  <c:v>0.1111111111111111</c:v>
                </c:pt>
                <c:pt idx="9">
                  <c:v>0.1</c:v>
                </c:pt>
              </c:numCache>
            </c:numRef>
          </c:val>
        </c:ser>
        <c:dLbls/>
        <c:shape val="box"/>
        <c:axId val="107505536"/>
        <c:axId val="107507072"/>
        <c:axId val="0"/>
      </c:bar3DChart>
      <c:catAx>
        <c:axId val="107505536"/>
        <c:scaling>
          <c:orientation val="minMax"/>
        </c:scaling>
        <c:axPos val="b"/>
        <c:numFmt formatCode="General" sourceLinked="1"/>
        <c:tickLblPos val="nextTo"/>
        <c:crossAx val="107507072"/>
        <c:crosses val="autoZero"/>
        <c:auto val="1"/>
        <c:lblAlgn val="ctr"/>
        <c:lblOffset val="100"/>
      </c:catAx>
      <c:valAx>
        <c:axId val="107507072"/>
        <c:scaling>
          <c:orientation val="minMax"/>
        </c:scaling>
        <c:axPos val="l"/>
        <c:majorGridlines/>
        <c:numFmt formatCode="General" sourceLinked="1"/>
        <c:tickLblPos val="nextTo"/>
        <c:crossAx val="107505536"/>
        <c:crosses val="autoZero"/>
        <c:crossBetween val="between"/>
      </c:valAx>
    </c:plotArea>
    <c:legend>
      <c:legendPos val="r"/>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ES"/>
  <c:chart>
    <c:view3D>
      <c:rAngAx val="1"/>
    </c:view3D>
    <c:plotArea>
      <c:layout/>
      <c:bar3DChart>
        <c:barDir val="col"/>
        <c:grouping val="clustered"/>
        <c:ser>
          <c:idx val="0"/>
          <c:order val="0"/>
          <c:tx>
            <c:strRef>
              <c:f>Hoja1!$B$1</c:f>
              <c:strCache>
                <c:ptCount val="1"/>
                <c:pt idx="0">
                  <c:v>fn 1/suma</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Hoja1!$B$2:$B$11</c:f>
              <c:numCache>
                <c:formatCode>General</c:formatCode>
                <c:ptCount val="10"/>
                <c:pt idx="0">
                  <c:v>0.33064756718092192</c:v>
                </c:pt>
                <c:pt idx="1">
                  <c:v>0.26154019342935381</c:v>
                </c:pt>
                <c:pt idx="2">
                  <c:v>0.12882840695554917</c:v>
                </c:pt>
                <c:pt idx="3">
                  <c:v>7.5031675386030339E-2</c:v>
                </c:pt>
                <c:pt idx="4">
                  <c:v>6.95344400778279E-2</c:v>
                </c:pt>
                <c:pt idx="5">
                  <c:v>3.7173603575126009E-2</c:v>
                </c:pt>
                <c:pt idx="6">
                  <c:v>3.3302905291391835E-2</c:v>
                </c:pt>
                <c:pt idx="7">
                  <c:v>2.1737275026499782E-2</c:v>
                </c:pt>
                <c:pt idx="8">
                  <c:v>2.1362909091969005E-2</c:v>
                </c:pt>
                <c:pt idx="9">
                  <c:v>2.0841023985331292E-2</c:v>
                </c:pt>
              </c:numCache>
            </c:numRef>
          </c:val>
        </c:ser>
        <c:ser>
          <c:idx val="1"/>
          <c:order val="1"/>
          <c:tx>
            <c:strRef>
              <c:f>Hoja1!$C$1</c:f>
              <c:strCache>
                <c:ptCount val="1"/>
                <c:pt idx="0">
                  <c:v>α= 1 red </c:v>
                </c:pt>
              </c:strCache>
            </c:strRef>
          </c:tx>
          <c:cat>
            <c:numRef>
              <c:f>Hoja1!$A$2:$A$11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Hoja1!$C$2:$C$11</c:f>
              <c:numCache>
                <c:formatCode>General</c:formatCode>
                <c:ptCount val="10"/>
                <c:pt idx="0">
                  <c:v>0.34141715214740581</c:v>
                </c:pt>
                <c:pt idx="1">
                  <c:v>0.17070857607370277</c:v>
                </c:pt>
                <c:pt idx="2">
                  <c:v>0.11380571738246845</c:v>
                </c:pt>
                <c:pt idx="3">
                  <c:v>8.5354288036851397E-2</c:v>
                </c:pt>
                <c:pt idx="4">
                  <c:v>6.8283430429481123E-2</c:v>
                </c:pt>
                <c:pt idx="5">
                  <c:v>5.6902858691234251E-2</c:v>
                </c:pt>
                <c:pt idx="6">
                  <c:v>4.877387887820079E-2</c:v>
                </c:pt>
                <c:pt idx="7">
                  <c:v>4.2677144018425692E-2</c:v>
                </c:pt>
                <c:pt idx="8">
                  <c:v>3.7935239127489598E-2</c:v>
                </c:pt>
                <c:pt idx="9">
                  <c:v>3.4141715214740596E-2</c:v>
                </c:pt>
              </c:numCache>
            </c:numRef>
          </c:val>
        </c:ser>
        <c:dLbls/>
        <c:shape val="box"/>
        <c:axId val="107582208"/>
        <c:axId val="107583744"/>
        <c:axId val="0"/>
      </c:bar3DChart>
      <c:catAx>
        <c:axId val="107582208"/>
        <c:scaling>
          <c:orientation val="minMax"/>
        </c:scaling>
        <c:axPos val="b"/>
        <c:numFmt formatCode="General" sourceLinked="1"/>
        <c:tickLblPos val="nextTo"/>
        <c:crossAx val="107583744"/>
        <c:crosses val="autoZero"/>
        <c:auto val="1"/>
        <c:lblAlgn val="ctr"/>
        <c:lblOffset val="100"/>
      </c:catAx>
      <c:valAx>
        <c:axId val="107583744"/>
        <c:scaling>
          <c:orientation val="minMax"/>
        </c:scaling>
        <c:axPos val="l"/>
        <c:majorGridlines/>
        <c:numFmt formatCode="General" sourceLinked="1"/>
        <c:tickLblPos val="nextTo"/>
        <c:crossAx val="107582208"/>
        <c:crosses val="autoZero"/>
        <c:crossBetween val="between"/>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4C961-84C0-4F57-BBC2-83E3AF7211D7}" type="datetimeFigureOut">
              <a:rPr lang="es-ES" smtClean="0"/>
              <a:pPr/>
              <a:t>17/02/2015</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C8FF4D-17B4-4E4D-809F-3ED18D57E1F8}" type="slidenum">
              <a:rPr lang="es-ES" smtClean="0"/>
              <a:pPr/>
              <a:t>‹Nº›</a:t>
            </a:fld>
            <a:endParaRPr lang="es-ES" dirty="0"/>
          </a:p>
        </p:txBody>
      </p:sp>
    </p:spTree>
    <p:extLst>
      <p:ext uri="{BB962C8B-B14F-4D97-AF65-F5344CB8AC3E}">
        <p14:creationId xmlns:p14="http://schemas.microsoft.com/office/powerpoint/2010/main" xmlns="" val="111591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8C8FF4D-17B4-4E4D-809F-3ED18D57E1F8}" type="slidenum">
              <a:rPr lang="es-ES" smtClean="0"/>
              <a:pPr/>
              <a:t>5</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8C8FF4D-17B4-4E4D-809F-3ED18D57E1F8}" type="slidenum">
              <a:rPr lang="es-ES" smtClean="0"/>
              <a:pPr/>
              <a:t>6</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8C8FF4D-17B4-4E4D-809F-3ED18D57E1F8}" type="slidenum">
              <a:rPr lang="es-ES" smtClean="0"/>
              <a:pPr/>
              <a:t>7</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8C8FF4D-17B4-4E4D-809F-3ED18D57E1F8}" type="slidenum">
              <a:rPr lang="es-ES" smtClean="0"/>
              <a:pPr/>
              <a:t>8</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 </a:t>
            </a:r>
            <a:endParaRPr lang="es-ES" dirty="0"/>
          </a:p>
        </p:txBody>
      </p:sp>
      <p:sp>
        <p:nvSpPr>
          <p:cNvPr id="4" name="3 Marcador de número de diapositiva"/>
          <p:cNvSpPr>
            <a:spLocks noGrp="1"/>
          </p:cNvSpPr>
          <p:nvPr>
            <p:ph type="sldNum" sz="quarter" idx="10"/>
          </p:nvPr>
        </p:nvSpPr>
        <p:spPr/>
        <p:txBody>
          <a:bodyPr/>
          <a:lstStyle/>
          <a:p>
            <a:fld id="{18C8FF4D-17B4-4E4D-809F-3ED18D57E1F8}" type="slidenum">
              <a:rPr lang="es-ES" smtClean="0"/>
              <a:pPr/>
              <a:t>16</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80D76A3E-3A34-4D27-AE5F-2D0FF38C0569}"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80D76A3E-3A34-4D27-AE5F-2D0FF38C0569}" type="slidenum">
              <a:rPr lang="es-ES" smtClean="0"/>
              <a:pPr/>
              <a:t>‹Nº›</a:t>
            </a:fld>
            <a:endParaRPr lang="es-ES" dirty="0"/>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C22963F-A227-48B0-8A41-948CE59FD866}" type="datetimeFigureOut">
              <a:rPr lang="es-ES" smtClean="0"/>
              <a:pPr/>
              <a:t>17/02/2015</a:t>
            </a:fld>
            <a:endParaRPr lang="es-ES" dirty="0"/>
          </a:p>
        </p:txBody>
      </p:sp>
      <p:sp>
        <p:nvSpPr>
          <p:cNvPr id="9" name="Slide Number Placeholder 8"/>
          <p:cNvSpPr>
            <a:spLocks noGrp="1"/>
          </p:cNvSpPr>
          <p:nvPr>
            <p:ph type="sldNum" sz="quarter" idx="11"/>
          </p:nvPr>
        </p:nvSpPr>
        <p:spPr/>
        <p:txBody>
          <a:bodyPr/>
          <a:lstStyle/>
          <a:p>
            <a:fld id="{80D76A3E-3A34-4D27-AE5F-2D0FF38C0569}" type="slidenum">
              <a:rPr lang="es-ES" smtClean="0"/>
              <a:pPr/>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D76A3E-3A34-4D27-AE5F-2D0FF38C0569}" type="slidenum">
              <a:rPr lang="es-ES" smtClean="0"/>
              <a:pPr/>
              <a:t>‹Nº›</a:t>
            </a:fld>
            <a:endParaRPr lang="es-E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C22963F-A227-48B0-8A41-948CE59FD866}" type="datetimeFigureOut">
              <a:rPr lang="es-ES" smtClean="0"/>
              <a:pPr/>
              <a:t>17/02/2015</a:t>
            </a:fld>
            <a:endParaRPr lang="es-E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3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6.png"/><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1772816"/>
            <a:ext cx="7920880" cy="2123658"/>
          </a:xfrm>
          <a:prstGeom prst="rect">
            <a:avLst/>
          </a:prstGeom>
          <a:noFill/>
          <a:ln>
            <a:noFill/>
          </a:ln>
        </p:spPr>
        <p:txBody>
          <a:bodyPr wrap="square" lIns="91440" tIns="45720" rIns="91440" bIns="45720">
            <a:spAutoFit/>
          </a:bodyPr>
          <a:lstStyle/>
          <a:p>
            <a:pPr algn="ctr"/>
            <a:r>
              <a:rPr lang="es-ES" sz="4400" b="1" cap="none" spc="0" dirty="0" smtClean="0">
                <a:ln w="1905"/>
                <a:solidFill>
                  <a:schemeClr val="bg2">
                    <a:lumMod val="75000"/>
                  </a:schemeClr>
                </a:solidFill>
                <a:effectLst>
                  <a:innerShdw blurRad="69850" dist="43180" dir="5400000">
                    <a:srgbClr val="000000">
                      <a:alpha val="65000"/>
                    </a:srgbClr>
                  </a:innerShdw>
                </a:effectLst>
              </a:rPr>
              <a:t>FÓRMULA DE ZIPF:  UN ESTUDIO SOBRE SU APARICIÓN EN DIVERSOS  ÁMBITOS</a:t>
            </a:r>
            <a:endParaRPr lang="es-ES" sz="4400" b="1" cap="none" spc="0" dirty="0">
              <a:ln w="1905"/>
              <a:solidFill>
                <a:schemeClr val="bg2">
                  <a:lumMod val="75000"/>
                </a:schemeClr>
              </a:solidFill>
              <a:effectLst>
                <a:innerShdw blurRad="69850" dist="43180" dir="5400000">
                  <a:srgbClr val="000000">
                    <a:alpha val="65000"/>
                  </a:srgbClr>
                </a:innerShdw>
              </a:effectLst>
            </a:endParaRPr>
          </a:p>
        </p:txBody>
      </p:sp>
      <p:graphicFrame>
        <p:nvGraphicFramePr>
          <p:cNvPr id="7" name="6 Tabla"/>
          <p:cNvGraphicFramePr>
            <a:graphicFrameLocks noGrp="1"/>
          </p:cNvGraphicFramePr>
          <p:nvPr>
            <p:extLst>
              <p:ext uri="{D42A27DB-BD31-4B8C-83A1-F6EECF244321}">
                <p14:modId xmlns:p14="http://schemas.microsoft.com/office/powerpoint/2010/main" xmlns="" val="2641303684"/>
              </p:ext>
            </p:extLst>
          </p:nvPr>
        </p:nvGraphicFramePr>
        <p:xfrm>
          <a:off x="251520" y="5013176"/>
          <a:ext cx="7992888" cy="1181980"/>
        </p:xfrm>
        <a:graphic>
          <a:graphicData uri="http://schemas.openxmlformats.org/drawingml/2006/table">
            <a:tbl>
              <a:tblPr firstRow="1" firstCol="1" bandRow="1">
                <a:tableStyleId>{5C22544A-7EE6-4342-B048-85BDC9FD1C3A}</a:tableStyleId>
              </a:tblPr>
              <a:tblGrid>
                <a:gridCol w="7992888"/>
              </a:tblGrid>
              <a:tr h="590990">
                <a:tc>
                  <a:txBody>
                    <a:bodyPr/>
                    <a:lstStyle/>
                    <a:p>
                      <a:pPr algn="ctr">
                        <a:lnSpc>
                          <a:spcPct val="115000"/>
                        </a:lnSpc>
                        <a:spcAft>
                          <a:spcPts val="0"/>
                        </a:spcAft>
                      </a:pPr>
                      <a:r>
                        <a:rPr lang="es-ES" sz="1800" dirty="0">
                          <a:effectLst/>
                        </a:rPr>
                        <a:t>EVA MARÍA GIL CENTENO ,  DESIRÉE MORENO POZO</a:t>
                      </a:r>
                      <a:endParaRPr lang="es-ES" sz="1800" dirty="0">
                        <a:effectLst/>
                        <a:latin typeface="Calibri"/>
                        <a:ea typeface="Times New Roman"/>
                        <a:cs typeface="Times New Roman"/>
                      </a:endParaRPr>
                    </a:p>
                  </a:txBody>
                  <a:tcPr marL="68580" marR="68580" marT="0" marB="0" anchor="ctr"/>
                </a:tc>
              </a:tr>
              <a:tr h="590990">
                <a:tc>
                  <a:txBody>
                    <a:bodyPr/>
                    <a:lstStyle/>
                    <a:p>
                      <a:pPr algn="ctr">
                        <a:lnSpc>
                          <a:spcPct val="115000"/>
                        </a:lnSpc>
                        <a:spcAft>
                          <a:spcPts val="0"/>
                        </a:spcAft>
                      </a:pPr>
                      <a:r>
                        <a:rPr lang="es-ES" sz="1800" dirty="0">
                          <a:effectLst/>
                        </a:rPr>
                        <a:t>PROFESOR COORDINADOR: JOAQUÍN RIVERO RODRÍGUEZ</a:t>
                      </a:r>
                      <a:endParaRPr lang="es-ES" sz="18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1437529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15616" y="764704"/>
            <a:ext cx="6552728" cy="5139869"/>
          </a:xfrm>
          <a:prstGeom prst="rect">
            <a:avLst/>
          </a:prstGeom>
          <a:noFill/>
        </p:spPr>
        <p:txBody>
          <a:bodyPr wrap="square" rtlCol="0">
            <a:spAutoFit/>
          </a:bodyPr>
          <a:lstStyle/>
          <a:p>
            <a:pPr algn="just"/>
            <a:r>
              <a:rPr lang="es-ES" sz="2400" b="1" u="sng" dirty="0" smtClean="0"/>
              <a:t>PROBLEMAS QUE SURGEN DE MANERA NATURAL:</a:t>
            </a:r>
          </a:p>
          <a:p>
            <a:pPr lvl="0" algn="just"/>
            <a:endParaRPr lang="es-ES" sz="2000" b="1" dirty="0" smtClean="0"/>
          </a:p>
          <a:p>
            <a:pPr lvl="0" algn="just"/>
            <a:endParaRPr lang="es-ES" sz="2000" b="1" dirty="0" smtClean="0"/>
          </a:p>
          <a:p>
            <a:pPr>
              <a:buFont typeface="Wingdings" pitchFamily="2" charset="2"/>
              <a:buChar char="§"/>
            </a:pPr>
            <a:r>
              <a:rPr lang="es-ES" sz="2000" b="1" dirty="0" smtClean="0"/>
              <a:t>  ¿Qué constante de proporcionalidad se ha de escoger para hacer estas sucesiones de frecuencias comparables entre sí?</a:t>
            </a:r>
          </a:p>
          <a:p>
            <a:endParaRPr lang="es-ES" sz="2000" b="1" dirty="0" smtClean="0"/>
          </a:p>
          <a:p>
            <a:r>
              <a:rPr lang="es-ES" sz="2000" b="1" dirty="0" smtClean="0"/>
              <a:t>	PROBLEMA DE LA ESCALA</a:t>
            </a:r>
          </a:p>
          <a:p>
            <a:endParaRPr lang="es-ES" sz="2000" b="1" dirty="0" smtClean="0"/>
          </a:p>
          <a:p>
            <a:endParaRPr lang="es-ES" sz="2000" b="1" dirty="0" smtClean="0"/>
          </a:p>
          <a:p>
            <a:pPr lvl="0">
              <a:buFont typeface="Wingdings" pitchFamily="2" charset="2"/>
              <a:buChar char="§"/>
            </a:pPr>
            <a:r>
              <a:rPr lang="es-ES" sz="2000" b="1" dirty="0" smtClean="0"/>
              <a:t> ¿Cómo hallar cuál es el valor que debe tomar </a:t>
            </a:r>
            <a:r>
              <a:rPr lang="el-GR" sz="2000" b="1" dirty="0" smtClean="0"/>
              <a:t>α</a:t>
            </a:r>
            <a:r>
              <a:rPr lang="es-ES" sz="2000" b="1" dirty="0" smtClean="0"/>
              <a:t> y escoger de esta manera el mejor ajuste posible?</a:t>
            </a:r>
          </a:p>
          <a:p>
            <a:pPr lvl="0">
              <a:buFont typeface="Wingdings" pitchFamily="2" charset="2"/>
              <a:buChar char="§"/>
            </a:pPr>
            <a:endParaRPr lang="es-ES" sz="2000" b="1" dirty="0" smtClean="0"/>
          </a:p>
          <a:p>
            <a:pPr lvl="0"/>
            <a:r>
              <a:rPr lang="es-ES" sz="2000" b="1" dirty="0" smtClean="0"/>
              <a:t>	PROBLEMA DEL CÁLCULO DE LA DISTANCIA </a:t>
            </a:r>
          </a:p>
          <a:p>
            <a:pPr lvl="0"/>
            <a:r>
              <a:rPr lang="es-ES" sz="2000" b="1" dirty="0" smtClean="0"/>
              <a:t>	ENTRE DOS SUCESIONES</a:t>
            </a:r>
          </a:p>
          <a:p>
            <a:endParaRPr lang="es-ES" sz="2400" dirty="0"/>
          </a:p>
        </p:txBody>
      </p:sp>
    </p:spTree>
    <p:extLst>
      <p:ext uri="{BB962C8B-B14F-4D97-AF65-F5344CB8AC3E}">
        <p14:creationId xmlns:p14="http://schemas.microsoft.com/office/powerpoint/2010/main" xmlns="" val="188742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16" y="1196752"/>
            <a:ext cx="6120680" cy="461665"/>
          </a:xfrm>
          <a:prstGeom prst="rect">
            <a:avLst/>
          </a:prstGeom>
          <a:noFill/>
        </p:spPr>
        <p:txBody>
          <a:bodyPr wrap="square" rtlCol="0">
            <a:spAutoFit/>
          </a:bodyPr>
          <a:lstStyle/>
          <a:p>
            <a:pPr algn="ctr"/>
            <a:r>
              <a:rPr lang="es-ES" sz="2400" b="1" u="sng" dirty="0" smtClean="0"/>
              <a:t>PROBLEMA DE LA ESCALA</a:t>
            </a:r>
            <a:endParaRPr lang="es-ES" sz="2400" b="1" u="sng" dirty="0"/>
          </a:p>
        </p:txBody>
      </p:sp>
      <p:sp>
        <p:nvSpPr>
          <p:cNvPr id="3" name="2 CuadroTexto"/>
          <p:cNvSpPr txBox="1"/>
          <p:nvPr/>
        </p:nvSpPr>
        <p:spPr>
          <a:xfrm>
            <a:off x="971600" y="2348880"/>
            <a:ext cx="6552728" cy="2585323"/>
          </a:xfrm>
          <a:prstGeom prst="rect">
            <a:avLst/>
          </a:prstGeom>
          <a:noFill/>
        </p:spPr>
        <p:txBody>
          <a:bodyPr wrap="square" rtlCol="0">
            <a:spAutoFit/>
          </a:bodyPr>
          <a:lstStyle/>
          <a:p>
            <a:pPr algn="just"/>
            <a:endParaRPr lang="es-ES" b="1" dirty="0"/>
          </a:p>
          <a:p>
            <a:pPr algn="just"/>
            <a:r>
              <a:rPr lang="es-ES" b="1" dirty="0" smtClean="0"/>
              <a:t>Se debe reducir el tamaño de los datos de las sucesiones Fn para poder compararlos así con las tipo       .  .</a:t>
            </a:r>
          </a:p>
          <a:p>
            <a:pPr algn="just"/>
            <a:endParaRPr lang="es-ES" b="1" dirty="0" smtClean="0"/>
          </a:p>
          <a:p>
            <a:pPr algn="just"/>
            <a:r>
              <a:rPr lang="es-ES" b="1" dirty="0" smtClean="0"/>
              <a:t>Bastará con cambiar la escala, es decir, con dividir todos los valores por un número adecuado para hacerlos suficientemente pequeños.</a:t>
            </a:r>
          </a:p>
          <a:p>
            <a:pPr algn="just"/>
            <a:endParaRPr lang="es-ES" b="1" dirty="0" smtClean="0"/>
          </a:p>
          <a:p>
            <a:pPr algn="just"/>
            <a:r>
              <a:rPr lang="es-ES" b="1" dirty="0" smtClean="0"/>
              <a:t>Se han planteado dos soluciones. </a:t>
            </a:r>
          </a:p>
          <a:p>
            <a:endParaRPr lang="es-ES" dirty="0"/>
          </a:p>
        </p:txBody>
      </p:sp>
      <p:pic>
        <p:nvPicPr>
          <p:cNvPr id="4" name="Picture 2"/>
          <p:cNvPicPr>
            <a:picLocks noChangeAspect="1" noChangeArrowheads="1"/>
          </p:cNvPicPr>
          <p:nvPr/>
        </p:nvPicPr>
        <p:blipFill>
          <a:blip r:embed="rId2" cstate="print"/>
          <a:srcRect/>
          <a:stretch>
            <a:fillRect/>
          </a:stretch>
        </p:blipFill>
        <p:spPr bwMode="auto">
          <a:xfrm>
            <a:off x="4355976" y="2924944"/>
            <a:ext cx="523875" cy="390525"/>
          </a:xfrm>
          <a:prstGeom prst="rect">
            <a:avLst/>
          </a:prstGeom>
          <a:noFill/>
          <a:ln w="9525">
            <a:noFill/>
            <a:miter lim="800000"/>
            <a:headEnd/>
            <a:tailEnd/>
          </a:ln>
        </p:spPr>
      </p:pic>
    </p:spTree>
    <p:extLst>
      <p:ext uri="{BB962C8B-B14F-4D97-AF65-F5344CB8AC3E}">
        <p14:creationId xmlns:p14="http://schemas.microsoft.com/office/powerpoint/2010/main" xmlns="" val="329989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620688"/>
            <a:ext cx="6120680" cy="430887"/>
          </a:xfrm>
          <a:prstGeom prst="rect">
            <a:avLst/>
          </a:prstGeom>
          <a:noFill/>
        </p:spPr>
        <p:txBody>
          <a:bodyPr wrap="square" rtlCol="0">
            <a:spAutoFit/>
          </a:bodyPr>
          <a:lstStyle/>
          <a:p>
            <a:r>
              <a:rPr lang="es-ES" sz="2200" b="1" dirty="0" smtClean="0"/>
              <a:t>	USANDO COMO REFERENCIA LA MODA</a:t>
            </a:r>
            <a:endParaRPr lang="es-ES" sz="2200" b="1" dirty="0"/>
          </a:p>
        </p:txBody>
      </p:sp>
      <p:sp>
        <p:nvSpPr>
          <p:cNvPr id="3" name="2 CuadroTexto"/>
          <p:cNvSpPr txBox="1"/>
          <p:nvPr/>
        </p:nvSpPr>
        <p:spPr>
          <a:xfrm>
            <a:off x="395536" y="1340768"/>
            <a:ext cx="7776864" cy="1477328"/>
          </a:xfrm>
          <a:prstGeom prst="rect">
            <a:avLst/>
          </a:prstGeom>
          <a:noFill/>
        </p:spPr>
        <p:txBody>
          <a:bodyPr wrap="square" rtlCol="0">
            <a:spAutoFit/>
          </a:bodyPr>
          <a:lstStyle/>
          <a:p>
            <a:pPr algn="ctr"/>
            <a:endParaRPr lang="es-ES" dirty="0"/>
          </a:p>
          <a:p>
            <a:pPr marL="285750" indent="-285750"/>
            <a:r>
              <a:rPr lang="es-ES" b="1" dirty="0" smtClean="0"/>
              <a:t>Dividiendo </a:t>
            </a:r>
            <a:r>
              <a:rPr lang="es-ES" b="1" dirty="0"/>
              <a:t>los datos obtenidos entre el valor del más </a:t>
            </a:r>
            <a:r>
              <a:rPr lang="es-ES" b="1" dirty="0" smtClean="0"/>
              <a:t>repetido.</a:t>
            </a:r>
          </a:p>
          <a:p>
            <a:pPr marL="285750" indent="-285750"/>
            <a:r>
              <a:rPr lang="es-ES" b="1" dirty="0" smtClean="0"/>
              <a:t> </a:t>
            </a:r>
          </a:p>
          <a:p>
            <a:pPr marL="285750" indent="-285750"/>
            <a:r>
              <a:rPr lang="es-ES" b="1" i="1" dirty="0" smtClean="0"/>
              <a:t>(Ejemplo: </a:t>
            </a:r>
            <a:r>
              <a:rPr lang="es-ES" b="1" i="1" dirty="0"/>
              <a:t>las diez palabras más empleadas en la obra “El Alcalde de Zalamea</a:t>
            </a:r>
            <a:r>
              <a:rPr lang="es-ES" b="1" i="1" dirty="0" smtClean="0"/>
              <a:t>”</a:t>
            </a:r>
            <a:r>
              <a:rPr lang="es-ES" b="1" dirty="0" smtClean="0"/>
              <a:t>).</a:t>
            </a:r>
            <a:endParaRPr lang="es-ES" dirty="0" smtClean="0"/>
          </a:p>
          <a:p>
            <a:endParaRPr lang="es-E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3068960"/>
            <a:ext cx="5561013" cy="3357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9989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xmlns="" val="1023491910"/>
              </p:ext>
            </p:extLst>
          </p:nvPr>
        </p:nvGraphicFramePr>
        <p:xfrm>
          <a:off x="1187624" y="2420888"/>
          <a:ext cx="6696744"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8" name="7 CuadroTexto"/>
          <p:cNvSpPr txBox="1"/>
          <p:nvPr/>
        </p:nvSpPr>
        <p:spPr>
          <a:xfrm>
            <a:off x="755576" y="908720"/>
            <a:ext cx="7128792" cy="923330"/>
          </a:xfrm>
          <a:prstGeom prst="rect">
            <a:avLst/>
          </a:prstGeom>
          <a:noFill/>
        </p:spPr>
        <p:txBody>
          <a:bodyPr wrap="square" rtlCol="0">
            <a:spAutoFit/>
          </a:bodyPr>
          <a:lstStyle/>
          <a:p>
            <a:pPr algn="just"/>
            <a:r>
              <a:rPr lang="es-ES" b="1" dirty="0" smtClean="0"/>
              <a:t>Una vez reducidos, ya son comparables con los términos de las sucesiones          , como se puede observar en la siguiente gráfica para el caso  </a:t>
            </a:r>
            <a:r>
              <a:rPr lang="el-GR" b="1" dirty="0" smtClean="0"/>
              <a:t>α</a:t>
            </a:r>
            <a:r>
              <a:rPr lang="es-ES" b="1" dirty="0" smtClean="0"/>
              <a:t> = 1.</a:t>
            </a:r>
            <a:endParaRPr lang="es-ES" b="1" dirty="0"/>
          </a:p>
        </p:txBody>
      </p:sp>
      <p:pic>
        <p:nvPicPr>
          <p:cNvPr id="9" name="Picture 2"/>
          <p:cNvPicPr>
            <a:picLocks noChangeAspect="1" noChangeArrowheads="1"/>
          </p:cNvPicPr>
          <p:nvPr/>
        </p:nvPicPr>
        <p:blipFill>
          <a:blip r:embed="rId3" cstate="print"/>
          <a:srcRect/>
          <a:stretch>
            <a:fillRect/>
          </a:stretch>
        </p:blipFill>
        <p:spPr bwMode="auto">
          <a:xfrm>
            <a:off x="1907704" y="1196752"/>
            <a:ext cx="523875" cy="390525"/>
          </a:xfrm>
          <a:prstGeom prst="rect">
            <a:avLst/>
          </a:prstGeom>
          <a:noFill/>
          <a:ln w="9525">
            <a:noFill/>
            <a:miter lim="800000"/>
            <a:headEnd/>
            <a:tailEnd/>
          </a:ln>
        </p:spPr>
      </p:pic>
    </p:spTree>
    <p:extLst>
      <p:ext uri="{BB962C8B-B14F-4D97-AF65-F5344CB8AC3E}">
        <p14:creationId xmlns:p14="http://schemas.microsoft.com/office/powerpoint/2010/main" xmlns="" val="3647270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04664"/>
            <a:ext cx="7416824" cy="2431435"/>
          </a:xfrm>
          <a:prstGeom prst="rect">
            <a:avLst/>
          </a:prstGeom>
          <a:noFill/>
        </p:spPr>
        <p:txBody>
          <a:bodyPr wrap="square" rtlCol="0">
            <a:spAutoFit/>
          </a:bodyPr>
          <a:lstStyle/>
          <a:p>
            <a:pPr marL="285750" indent="-285750"/>
            <a:r>
              <a:rPr lang="es-ES" sz="2200" b="1" dirty="0" smtClean="0"/>
              <a:t>CALCULANDO LA PROPORCIÓN DE CADA DATO RESPECTO AL TOTAL ACUMULADO POR LOS DIEZ DATOS ESCOGIDOS</a:t>
            </a:r>
            <a:r>
              <a:rPr lang="es-ES" dirty="0" smtClean="0"/>
              <a:t>:</a:t>
            </a:r>
          </a:p>
          <a:p>
            <a:pPr marL="285750" indent="-285750">
              <a:buFont typeface="Arial" pitchFamily="34" charset="0"/>
              <a:buChar char="•"/>
            </a:pPr>
            <a:endParaRPr lang="es-ES" dirty="0" smtClean="0"/>
          </a:p>
          <a:p>
            <a:pPr marL="285750" indent="-285750"/>
            <a:r>
              <a:rPr lang="es-ES" b="1" dirty="0" smtClean="0"/>
              <a:t>Se halla la </a:t>
            </a:r>
            <a:r>
              <a:rPr lang="es-ES" b="1" dirty="0"/>
              <a:t>suma de todos los términos de ambas </a:t>
            </a:r>
            <a:r>
              <a:rPr lang="es-ES" b="1" dirty="0" smtClean="0"/>
              <a:t>sucesiones y posteriormente la </a:t>
            </a:r>
            <a:r>
              <a:rPr lang="es-ES" b="1" dirty="0"/>
              <a:t>proporción que cada uno de estos representa del </a:t>
            </a:r>
            <a:r>
              <a:rPr lang="es-ES" b="1" dirty="0" smtClean="0"/>
              <a:t>total.</a:t>
            </a:r>
          </a:p>
          <a:p>
            <a:pPr marL="285750" indent="-285750"/>
            <a:endParaRPr lang="es-ES" b="1" dirty="0" smtClean="0"/>
          </a:p>
          <a:p>
            <a:pPr marL="285750" indent="-285750"/>
            <a:r>
              <a:rPr lang="es-ES" b="1" dirty="0" smtClean="0"/>
              <a:t> </a:t>
            </a:r>
            <a:r>
              <a:rPr lang="es-ES" b="1" i="1" dirty="0" smtClean="0"/>
              <a:t>(Ejemplo: </a:t>
            </a:r>
            <a:r>
              <a:rPr lang="es-ES" b="1" i="1" dirty="0"/>
              <a:t>las diez palabras más empleadas </a:t>
            </a:r>
            <a:r>
              <a:rPr lang="es-ES" b="1" i="1" dirty="0" smtClean="0"/>
              <a:t>en </a:t>
            </a:r>
            <a:r>
              <a:rPr lang="es-ES" b="1" i="1" dirty="0"/>
              <a:t>“El Alcalde de Zalamea</a:t>
            </a:r>
            <a:r>
              <a:rPr lang="es-ES" b="1" i="1" dirty="0" smtClean="0"/>
              <a:t>”).</a:t>
            </a:r>
            <a:endParaRPr lang="es-ES" dirty="0" smtClean="0"/>
          </a:p>
          <a:p>
            <a:pPr marL="285750" indent="-285750">
              <a:buFont typeface="Arial" pitchFamily="34" charset="0"/>
              <a:buChar char="•"/>
            </a:pPr>
            <a:endParaRPr lang="es-ES" dirty="0" smtClean="0"/>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90604" y="2780928"/>
            <a:ext cx="6186725" cy="36619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6112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xmlns="" val="725458782"/>
              </p:ext>
            </p:extLst>
          </p:nvPr>
        </p:nvGraphicFramePr>
        <p:xfrm>
          <a:off x="1259632" y="2564904"/>
          <a:ext cx="6120680" cy="3888431"/>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683568" y="764704"/>
            <a:ext cx="7128793" cy="1754326"/>
          </a:xfrm>
          <a:prstGeom prst="rect">
            <a:avLst/>
          </a:prstGeom>
          <a:noFill/>
        </p:spPr>
        <p:txBody>
          <a:bodyPr wrap="square" rtlCol="0">
            <a:spAutoFit/>
          </a:bodyPr>
          <a:lstStyle/>
          <a:p>
            <a:pPr algn="just"/>
            <a:r>
              <a:rPr lang="es-ES" b="1" dirty="0" smtClean="0"/>
              <a:t>Para comparar estos valores con los de alguna sucesión tipo             , estos últimos deben ser reducidos también de manera similar.</a:t>
            </a:r>
          </a:p>
          <a:p>
            <a:pPr algn="just"/>
            <a:r>
              <a:rPr lang="es-ES" b="1" dirty="0" smtClean="0"/>
              <a:t>A continuación, se muestra en la siguiente gráfica la comparación entre estos datos y los de la sucesión para el caso de </a:t>
            </a:r>
            <a:r>
              <a:rPr lang="el-GR" b="1" dirty="0" smtClean="0"/>
              <a:t>α</a:t>
            </a:r>
            <a:r>
              <a:rPr lang="es-ES" b="1" dirty="0" smtClean="0"/>
              <a:t> = 1:</a:t>
            </a:r>
          </a:p>
          <a:p>
            <a:endParaRPr lang="es-ES" dirty="0" smtClean="0"/>
          </a:p>
          <a:p>
            <a:endParaRPr lang="es-ES" dirty="0"/>
          </a:p>
        </p:txBody>
      </p:sp>
      <p:pic>
        <p:nvPicPr>
          <p:cNvPr id="6" name="Picture 2"/>
          <p:cNvPicPr>
            <a:picLocks noChangeAspect="1" noChangeArrowheads="1"/>
          </p:cNvPicPr>
          <p:nvPr/>
        </p:nvPicPr>
        <p:blipFill>
          <a:blip r:embed="rId3" cstate="print"/>
          <a:srcRect/>
          <a:stretch>
            <a:fillRect/>
          </a:stretch>
        </p:blipFill>
        <p:spPr bwMode="auto">
          <a:xfrm>
            <a:off x="6516216" y="764704"/>
            <a:ext cx="523875" cy="390525"/>
          </a:xfrm>
          <a:prstGeom prst="rect">
            <a:avLst/>
          </a:prstGeom>
          <a:noFill/>
          <a:ln w="9525">
            <a:noFill/>
            <a:miter lim="800000"/>
            <a:headEnd/>
            <a:tailEnd/>
          </a:ln>
        </p:spPr>
      </p:pic>
    </p:spTree>
    <p:extLst>
      <p:ext uri="{BB962C8B-B14F-4D97-AF65-F5344CB8AC3E}">
        <p14:creationId xmlns:p14="http://schemas.microsoft.com/office/powerpoint/2010/main" xmlns="" val="3866787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899" y="404664"/>
            <a:ext cx="6912768" cy="830997"/>
          </a:xfrm>
          <a:prstGeom prst="rect">
            <a:avLst/>
          </a:prstGeom>
        </p:spPr>
        <p:txBody>
          <a:bodyPr wrap="square">
            <a:spAutoFit/>
          </a:bodyPr>
          <a:lstStyle/>
          <a:p>
            <a:pPr lvl="0" algn="ctr"/>
            <a:r>
              <a:rPr lang="es-ES" sz="2400" b="1" u="sng" dirty="0"/>
              <a:t>PROBLEMA DEL CÁLCULO DE LA DISTANCIA </a:t>
            </a:r>
          </a:p>
          <a:p>
            <a:pPr lvl="0" algn="ctr"/>
            <a:r>
              <a:rPr lang="es-ES" sz="2400" b="1" u="sng" dirty="0" smtClean="0"/>
              <a:t>ENTRE </a:t>
            </a:r>
            <a:r>
              <a:rPr lang="es-ES" sz="2400" b="1" u="sng" dirty="0"/>
              <a:t>DOS SUCESIONES</a:t>
            </a:r>
          </a:p>
        </p:txBody>
      </p:sp>
      <p:sp>
        <p:nvSpPr>
          <p:cNvPr id="3" name="2 Rectángulo"/>
          <p:cNvSpPr/>
          <p:nvPr/>
        </p:nvSpPr>
        <p:spPr>
          <a:xfrm>
            <a:off x="323529" y="1475492"/>
            <a:ext cx="7920880" cy="1754326"/>
          </a:xfrm>
          <a:prstGeom prst="rect">
            <a:avLst/>
          </a:prstGeom>
        </p:spPr>
        <p:txBody>
          <a:bodyPr wrap="square">
            <a:spAutoFit/>
          </a:bodyPr>
          <a:lstStyle/>
          <a:p>
            <a:pPr algn="just"/>
            <a:r>
              <a:rPr lang="es-ES" b="1" dirty="0" smtClean="0"/>
              <a:t>A continuación se observa una gráfica en la que se muestran las frecuencias de las palabras más empleadas en “El Alcalde de Zalamea” ya reducidas dividiendo cada una entre la más repetida, y las sucesiones  para los valores concretos de </a:t>
            </a:r>
            <a:r>
              <a:rPr lang="el-GR" b="1" dirty="0" smtClean="0"/>
              <a:t>α</a:t>
            </a:r>
            <a:r>
              <a:rPr lang="es-ES" b="1" dirty="0" smtClean="0"/>
              <a:t> = 0,75 y </a:t>
            </a:r>
            <a:r>
              <a:rPr lang="el-GR" b="1" dirty="0" smtClean="0"/>
              <a:t>α</a:t>
            </a:r>
            <a:r>
              <a:rPr lang="es-ES" b="1" dirty="0" smtClean="0"/>
              <a:t> = 1,25 . Es necesario diseñar alguna forma de determinar numéricamente (y no a ojo) cuál de estas dos últimas sucesiones está más cerca de la primera, y seleccionar así el valor de </a:t>
            </a:r>
            <a:r>
              <a:rPr lang="el-GR" b="1" dirty="0" smtClean="0"/>
              <a:t>α</a:t>
            </a:r>
            <a:r>
              <a:rPr lang="es-ES" b="1" dirty="0" smtClean="0"/>
              <a:t> más adecuado:</a:t>
            </a:r>
          </a:p>
        </p:txBody>
      </p:sp>
      <p:graphicFrame>
        <p:nvGraphicFramePr>
          <p:cNvPr id="6" name="5 Gráfico"/>
          <p:cNvGraphicFramePr/>
          <p:nvPr/>
        </p:nvGraphicFramePr>
        <p:xfrm>
          <a:off x="1619672" y="3356992"/>
          <a:ext cx="5400040" cy="31502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46869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1124744"/>
            <a:ext cx="7200469" cy="369332"/>
          </a:xfrm>
          <a:prstGeom prst="rect">
            <a:avLst/>
          </a:prstGeom>
        </p:spPr>
        <p:txBody>
          <a:bodyPr wrap="square">
            <a:spAutoFit/>
          </a:bodyPr>
          <a:lstStyle/>
          <a:p>
            <a:r>
              <a:rPr lang="es-ES" b="1" dirty="0" smtClean="0"/>
              <a:t>TRES FORMAS DISTINTAS DE CUANTIFICAR ESTA DISTANCIA</a:t>
            </a:r>
            <a:r>
              <a:rPr lang="es-ES" dirty="0" smtClean="0"/>
              <a:t>:</a:t>
            </a:r>
            <a:endParaRPr lang="es-ES" dirty="0"/>
          </a:p>
        </p:txBody>
      </p:sp>
      <mc:AlternateContent xmlns:mc="http://schemas.openxmlformats.org/markup-compatibility/2006">
        <mc:Choice xmlns:a14="http://schemas.microsoft.com/office/drawing/2010/main" xmlns="" Requires="a14">
          <p:sp>
            <p:nvSpPr>
              <p:cNvPr id="5" name="4 CuadroTexto"/>
              <p:cNvSpPr txBox="1"/>
              <p:nvPr/>
            </p:nvSpPr>
            <p:spPr>
              <a:xfrm>
                <a:off x="288103" y="2132856"/>
                <a:ext cx="7704360" cy="5621795"/>
              </a:xfrm>
              <a:prstGeom prst="rect">
                <a:avLst/>
              </a:prstGeom>
              <a:noFill/>
            </p:spPr>
            <p:txBody>
              <a:bodyPr wrap="square" rtlCol="0">
                <a:spAutoFit/>
              </a:bodyPr>
              <a:lstStyle/>
              <a:p>
                <a:pPr marL="742950" lvl="1" indent="-285750">
                  <a:buFont typeface="Arial" pitchFamily="34" charset="0"/>
                  <a:buChar char="•"/>
                </a:pPr>
                <a:r>
                  <a:rPr lang="es-ES" u="sng" dirty="0" smtClean="0"/>
                  <a:t>Máxima diferencia</a:t>
                </a:r>
                <a:r>
                  <a:rPr lang="es-ES" dirty="0" smtClean="0"/>
                  <a:t>:    </a:t>
                </a:r>
              </a:p>
              <a:p>
                <a:endParaRPr lang="es-ES" dirty="0" smtClean="0"/>
              </a:p>
              <a:p>
                <a:r>
                  <a:rPr lang="es-ES" dirty="0" smtClean="0"/>
                  <a:t>	  </a:t>
                </a:r>
                <a14:m>
                  <m:oMath xmlns:m="http://schemas.openxmlformats.org/officeDocument/2006/math">
                    <m:sSub>
                      <m:sSubPr>
                        <m:ctrlPr>
                          <a:rPr lang="es-ES" sz="1600" b="1" i="1">
                            <a:latin typeface="Cambria Math"/>
                            <a:ea typeface="Times New Roman"/>
                            <a:cs typeface="Arial"/>
                          </a:rPr>
                        </m:ctrlPr>
                      </m:sSubPr>
                      <m:e>
                        <m:r>
                          <m:rPr>
                            <m:sty m:val="p"/>
                          </m:rPr>
                          <a:rPr lang="es-ES" sz="1600">
                            <a:effectLst/>
                            <a:latin typeface="Cambria Math"/>
                            <a:ea typeface="Times New Roman"/>
                            <a:cs typeface="Arial"/>
                          </a:rPr>
                          <m:t>d</m:t>
                        </m:r>
                      </m:e>
                      <m:sub>
                        <m:r>
                          <a:rPr lang="es-ES" sz="1600" b="1" i="1">
                            <a:effectLst/>
                            <a:latin typeface="Cambria Math"/>
                            <a:ea typeface="Times New Roman"/>
                            <a:cs typeface="Arial"/>
                          </a:rPr>
                          <m:t>𝒎</m:t>
                        </m:r>
                        <m:r>
                          <a:rPr lang="es-ES" sz="1600" b="1" i="1">
                            <a:effectLst/>
                            <a:latin typeface="Cambria Math"/>
                            <a:ea typeface="Times New Roman"/>
                            <a:cs typeface="Times New Roman"/>
                          </a:rPr>
                          <m:t>á</m:t>
                        </m:r>
                        <m:r>
                          <a:rPr lang="es-ES" sz="1600" b="1" i="1">
                            <a:effectLst/>
                            <a:latin typeface="Cambria Math"/>
                            <a:ea typeface="Times New Roman"/>
                            <a:cs typeface="Arial"/>
                          </a:rPr>
                          <m:t>𝒙</m:t>
                        </m:r>
                      </m:sub>
                    </m:sSub>
                  </m:oMath>
                </a14:m>
                <a:r>
                  <a:rPr lang="es-ES" sz="1600" dirty="0">
                    <a:effectLst/>
                    <a:latin typeface="Arial"/>
                    <a:ea typeface="Times New Roman"/>
                    <a:cs typeface="Times New Roman"/>
                  </a:rPr>
                  <a:t>(</a:t>
                </a:r>
                <a14:m>
                  <m:oMath xmlns:m="http://schemas.openxmlformats.org/officeDocument/2006/math">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𝑛</m:t>
                        </m:r>
                      </m:sub>
                    </m:sSub>
                  </m:oMath>
                </a14:m>
                <a:r>
                  <a:rPr lang="es-ES" sz="1600" dirty="0">
                    <a:effectLst/>
                    <a:latin typeface="Arial"/>
                    <a:ea typeface="Times New Roman"/>
                    <a:cs typeface="Times New Roman"/>
                  </a:rPr>
                  <a:t>, </a:t>
                </a:r>
                <a14:m>
                  <m:oMath xmlns:m="http://schemas.openxmlformats.org/officeDocument/2006/math">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𝑛</m:t>
                        </m:r>
                      </m:sub>
                    </m:sSub>
                  </m:oMath>
                </a14:m>
                <a:r>
                  <a:rPr lang="es-ES" sz="1600" dirty="0">
                    <a:effectLst/>
                    <a:latin typeface="Arial"/>
                    <a:ea typeface="Times New Roman"/>
                    <a:cs typeface="Times New Roman"/>
                  </a:rPr>
                  <a:t> )</a:t>
                </a:r>
                <a14:m>
                  <m:oMath xmlns:m="http://schemas.openxmlformats.org/officeDocument/2006/math">
                    <m:r>
                      <a:rPr lang="es-ES" sz="1600" i="1">
                        <a:effectLst/>
                        <a:latin typeface="Cambria Math"/>
                        <a:ea typeface="Times New Roman"/>
                        <a:cs typeface="Arial"/>
                      </a:rPr>
                      <m:t>=</m:t>
                    </m:r>
                    <m:r>
                      <a:rPr lang="es-ES" sz="1600" i="1">
                        <a:effectLst/>
                        <a:latin typeface="Cambria Math"/>
                        <a:ea typeface="Times New Roman"/>
                        <a:cs typeface="Arial"/>
                      </a:rPr>
                      <m:t>𝑚</m:t>
                    </m:r>
                    <m:r>
                      <a:rPr lang="es-ES" sz="1600" i="1">
                        <a:effectLst/>
                        <a:latin typeface="Cambria Math"/>
                        <a:ea typeface="Times New Roman"/>
                        <a:cs typeface="Times New Roman"/>
                      </a:rPr>
                      <m:t>á</m:t>
                    </m:r>
                    <m:r>
                      <a:rPr lang="es-ES" sz="1600" i="1">
                        <a:effectLst/>
                        <a:latin typeface="Cambria Math"/>
                        <a:ea typeface="Times New Roman"/>
                        <a:cs typeface="Arial"/>
                      </a:rPr>
                      <m:t>𝑥</m:t>
                    </m:r>
                    <m:r>
                      <a:rPr lang="es-ES" sz="1600" i="1">
                        <a:effectLst/>
                        <a:latin typeface="Cambria Math"/>
                        <a:ea typeface="Times New Roman"/>
                        <a:cs typeface="Arial"/>
                      </a:rPr>
                      <m:t> {|</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m:t>
                        </m:r>
                      </m:sub>
                    </m:sSub>
                  </m:oMath>
                </a14:m>
                <a:r>
                  <a:rPr lang="es-ES" sz="1600" dirty="0">
                    <a:effectLst/>
                    <a:latin typeface="Arial"/>
                    <a:ea typeface="Times New Roman"/>
                    <a:cs typeface="Times New Roman"/>
                  </a:rPr>
                  <a:t>|, |</a:t>
                </a:r>
                <a14:m>
                  <m:oMath xmlns:m="http://schemas.openxmlformats.org/officeDocument/2006/math">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2</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2</m:t>
                        </m:r>
                      </m:sub>
                    </m:sSub>
                  </m:oMath>
                </a14:m>
                <a:r>
                  <a:rPr lang="es-ES" sz="1600" dirty="0">
                    <a:effectLst/>
                    <a:latin typeface="Arial"/>
                    <a:ea typeface="Times New Roman"/>
                    <a:cs typeface="Times New Roman"/>
                  </a:rPr>
                  <a:t>| … |</a:t>
                </a:r>
                <a14:m>
                  <m:oMath xmlns:m="http://schemas.openxmlformats.org/officeDocument/2006/math">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10</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10</m:t>
                        </m:r>
                      </m:sub>
                    </m:sSub>
                  </m:oMath>
                </a14:m>
                <a:r>
                  <a:rPr lang="es-ES" sz="1600" dirty="0">
                    <a:effectLst/>
                    <a:latin typeface="Arial"/>
                    <a:ea typeface="Times New Roman"/>
                    <a:cs typeface="Times New Roman"/>
                  </a:rPr>
                  <a:t>|}</a:t>
                </a:r>
                <a:endParaRPr lang="es-ES" sz="1600" dirty="0">
                  <a:ea typeface="Calibri"/>
                  <a:cs typeface="Times New Roman"/>
                </a:endParaRPr>
              </a:p>
              <a:p>
                <a:endParaRPr lang="es-ES" u="sng" dirty="0" smtClean="0"/>
              </a:p>
              <a:p>
                <a:endParaRPr lang="es-ES" u="sng" dirty="0" smtClean="0"/>
              </a:p>
              <a:p>
                <a:pPr marL="742950" lvl="1" indent="-285750">
                  <a:buFont typeface="Arial" pitchFamily="34" charset="0"/>
                  <a:buChar char="•"/>
                </a:pPr>
                <a:r>
                  <a:rPr lang="es-ES" dirty="0" smtClean="0"/>
                  <a:t> </a:t>
                </a:r>
                <a:r>
                  <a:rPr lang="es-ES" u="sng" dirty="0" smtClean="0"/>
                  <a:t>Suma de diferencias</a:t>
                </a:r>
                <a:r>
                  <a:rPr lang="es-ES" dirty="0" smtClean="0"/>
                  <a:t>: </a:t>
                </a:r>
              </a:p>
              <a:p>
                <a:pPr marL="285750" indent="-285750">
                  <a:buFont typeface="Arial" pitchFamily="34" charset="0"/>
                  <a:buChar char="•"/>
                </a:pPr>
                <a:endParaRPr lang="es-ES" dirty="0"/>
              </a:p>
              <a:p>
                <a:r>
                  <a:rPr lang="es-ES" dirty="0" smtClean="0"/>
                  <a:t>	  </a:t>
                </a:r>
                <a14:m>
                  <m:oMath xmlns:m="http://schemas.openxmlformats.org/officeDocument/2006/math">
                    <m:sSub>
                      <m:sSubPr>
                        <m:ctrlPr>
                          <a:rPr lang="es-ES" sz="1600" i="1">
                            <a:latin typeface="Cambria Math"/>
                            <a:ea typeface="Times New Roman"/>
                            <a:cs typeface="Arial"/>
                          </a:rPr>
                        </m:ctrlPr>
                      </m:sSubPr>
                      <m:e>
                        <m:r>
                          <a:rPr lang="es-ES" sz="1600" i="1">
                            <a:effectLst/>
                            <a:latin typeface="Cambria Math"/>
                            <a:ea typeface="Times New Roman"/>
                            <a:cs typeface="Arial"/>
                          </a:rPr>
                          <m:t>𝑑</m:t>
                        </m:r>
                      </m:e>
                      <m:sub>
                        <m:r>
                          <a:rPr lang="es-ES" sz="1600" i="1">
                            <a:effectLst/>
                            <a:latin typeface="Cambria Math"/>
                            <a:ea typeface="Times New Roman"/>
                            <a:cs typeface="Arial"/>
                          </a:rPr>
                          <m:t>𝑠𝑢𝑚</m:t>
                        </m:r>
                      </m:sub>
                    </m:sSub>
                    <m:d>
                      <m:dPr>
                        <m:ctrlPr>
                          <a:rPr lang="es-ES" sz="1600" i="1">
                            <a:effectLst/>
                            <a:latin typeface="Cambria Math"/>
                            <a:ea typeface="Times New Roman"/>
                            <a:cs typeface="Arial"/>
                          </a:rPr>
                        </m:ctrlPr>
                      </m:dPr>
                      <m:e>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𝑛</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𝑛</m:t>
                            </m:r>
                          </m:sub>
                        </m:sSub>
                      </m:e>
                    </m:d>
                    <m:r>
                      <a:rPr lang="es-ES" sz="1600" i="1">
                        <a:effectLst/>
                        <a:latin typeface="Cambria Math"/>
                        <a:ea typeface="Times New Roman"/>
                        <a:cs typeface="Arial"/>
                      </a:rPr>
                      <m:t>=</m:t>
                    </m:r>
                    <m:d>
                      <m:dPr>
                        <m:begChr m:val="|"/>
                        <m:endChr m:val="|"/>
                        <m:ctrlPr>
                          <a:rPr lang="es-ES" sz="1600" i="1">
                            <a:effectLst/>
                            <a:latin typeface="Cambria Math"/>
                            <a:ea typeface="Times New Roman"/>
                            <a:cs typeface="Arial"/>
                          </a:rPr>
                        </m:ctrlPr>
                      </m:dPr>
                      <m:e>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m:t>
                            </m:r>
                          </m:sub>
                        </m:sSub>
                      </m:e>
                    </m:d>
                    <m:r>
                      <a:rPr lang="es-ES" sz="1600" i="1">
                        <a:effectLst/>
                        <a:latin typeface="Cambria Math"/>
                        <a:ea typeface="Times New Roman"/>
                        <a:cs typeface="Arial"/>
                      </a:rPr>
                      <m:t>+</m:t>
                    </m:r>
                    <m:d>
                      <m:dPr>
                        <m:begChr m:val="|"/>
                        <m:endChr m:val="|"/>
                        <m:ctrlPr>
                          <a:rPr lang="es-ES" sz="1600" i="1">
                            <a:effectLst/>
                            <a:latin typeface="Cambria Math"/>
                            <a:ea typeface="Times New Roman"/>
                            <a:cs typeface="Arial"/>
                          </a:rPr>
                        </m:ctrlPr>
                      </m:dPr>
                      <m:e>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2</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2</m:t>
                            </m:r>
                          </m:sub>
                        </m:sSub>
                      </m:e>
                    </m:d>
                    <m:r>
                      <a:rPr lang="es-ES" sz="1600" i="1">
                        <a:effectLst/>
                        <a:latin typeface="Cambria Math"/>
                        <a:ea typeface="Times New Roman"/>
                        <a:cs typeface="Arial"/>
                      </a:rPr>
                      <m:t>+</m:t>
                    </m:r>
                    <m:r>
                      <a:rPr lang="es-ES" sz="1600" i="1">
                        <a:effectLst/>
                        <a:latin typeface="Cambria Math"/>
                        <a:ea typeface="Times New Roman"/>
                        <a:cs typeface="Times New Roman"/>
                      </a:rPr>
                      <m:t>…</m:t>
                    </m:r>
                    <m:r>
                      <a:rPr lang="es-ES" sz="1600" i="1">
                        <a:effectLst/>
                        <a:latin typeface="Cambria Math"/>
                        <a:ea typeface="Times New Roman"/>
                        <a:cs typeface="Arial"/>
                      </a:rPr>
                      <m:t>+</m:t>
                    </m:r>
                    <m:d>
                      <m:dPr>
                        <m:begChr m:val="|"/>
                        <m:endChr m:val="|"/>
                        <m:ctrlPr>
                          <a:rPr lang="es-ES" sz="1600" i="1">
                            <a:effectLst/>
                            <a:latin typeface="Cambria Math"/>
                            <a:ea typeface="Times New Roman"/>
                            <a:cs typeface="Arial"/>
                          </a:rPr>
                        </m:ctrlPr>
                      </m:dPr>
                      <m:e>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10</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10</m:t>
                            </m:r>
                          </m:sub>
                        </m:sSub>
                      </m:e>
                    </m:d>
                  </m:oMath>
                </a14:m>
                <a:endParaRPr lang="es-ES" sz="1600" i="1" dirty="0" smtClean="0">
                  <a:latin typeface="Cambria Math"/>
                  <a:ea typeface="Times New Roman"/>
                  <a:cs typeface="Arial"/>
                </a:endParaRPr>
              </a:p>
              <a:p>
                <a:pPr marL="457200" lvl="0">
                  <a:lnSpc>
                    <a:spcPct val="115000"/>
                  </a:lnSpc>
                </a:pPr>
                <a:endParaRPr lang="es-ES" sz="1600" i="1" dirty="0" smtClean="0">
                  <a:latin typeface="Cambria Math"/>
                  <a:cs typeface="Arial"/>
                </a:endParaRPr>
              </a:p>
              <a:p>
                <a:pPr marL="457200" lvl="0">
                  <a:lnSpc>
                    <a:spcPct val="115000"/>
                  </a:lnSpc>
                </a:pPr>
                <a:endParaRPr lang="es-ES" sz="1600" i="1" dirty="0">
                  <a:latin typeface="Cambria Math"/>
                  <a:cs typeface="Arial"/>
                </a:endParaRPr>
              </a:p>
              <a:p>
                <a:pPr marL="742950" lvl="0" indent="-285750">
                  <a:lnSpc>
                    <a:spcPct val="115000"/>
                  </a:lnSpc>
                  <a:buFont typeface="Arial" pitchFamily="34" charset="0"/>
                  <a:buChar char="•"/>
                </a:pPr>
                <a:r>
                  <a:rPr lang="es-ES" u="sng" dirty="0" smtClean="0">
                    <a:solidFill>
                      <a:prstClr val="black"/>
                    </a:solidFill>
                  </a:rPr>
                  <a:t>Haciendo </a:t>
                </a:r>
                <a:r>
                  <a:rPr lang="es-ES" u="sng" dirty="0">
                    <a:solidFill>
                      <a:prstClr val="black"/>
                    </a:solidFill>
                  </a:rPr>
                  <a:t>uso del teorema de Pitágoras</a:t>
                </a:r>
                <a:r>
                  <a:rPr lang="es-ES" sz="1400" u="sng" dirty="0">
                    <a:solidFill>
                      <a:prstClr val="black"/>
                    </a:solidFill>
                  </a:rPr>
                  <a:t>:</a:t>
                </a:r>
              </a:p>
              <a:p>
                <a:pPr marL="457200" lvl="0">
                  <a:lnSpc>
                    <a:spcPct val="115000"/>
                  </a:lnSpc>
                </a:pPr>
                <a:endParaRPr lang="es-ES" sz="1600" b="0" i="1" dirty="0" smtClean="0">
                  <a:latin typeface="Cambria Math"/>
                  <a:ea typeface="Times New Roman"/>
                  <a:cs typeface="Arial"/>
                </a:endParaRPr>
              </a:p>
              <a:p>
                <a:pPr algn="just">
                  <a:lnSpc>
                    <a:spcPct val="115000"/>
                  </a:lnSpc>
                  <a:spcAft>
                    <a:spcPts val="1000"/>
                  </a:spcAft>
                </a:pPr>
                <a:r>
                  <a:rPr lang="es-ES" sz="1600" i="1" dirty="0">
                    <a:latin typeface="Cambria Math"/>
                    <a:ea typeface="Times New Roman"/>
                    <a:cs typeface="Arial"/>
                  </a:rPr>
                  <a:t>	</a:t>
                </a:r>
                <a:r>
                  <a:rPr lang="es-ES" sz="1600" i="1" dirty="0" smtClean="0">
                    <a:latin typeface="Cambria Math"/>
                    <a:ea typeface="Times New Roman"/>
                    <a:cs typeface="Arial"/>
                  </a:rPr>
                  <a:t>   </a:t>
                </a:r>
                <a14:m>
                  <m:oMath xmlns:m="http://schemas.openxmlformats.org/officeDocument/2006/math">
                    <m:sSub>
                      <m:sSubPr>
                        <m:ctrlPr>
                          <a:rPr lang="es-ES" sz="1600" i="1">
                            <a:latin typeface="Cambria Math"/>
                            <a:ea typeface="Times New Roman"/>
                            <a:cs typeface="Arial"/>
                          </a:rPr>
                        </m:ctrlPr>
                      </m:sSubPr>
                      <m:e>
                        <m:r>
                          <a:rPr lang="es-ES" sz="1600" i="1">
                            <a:effectLst/>
                            <a:latin typeface="Cambria Math"/>
                            <a:ea typeface="Times New Roman"/>
                            <a:cs typeface="Arial"/>
                          </a:rPr>
                          <m:t>𝑑</m:t>
                        </m:r>
                      </m:e>
                      <m:sub>
                        <m:r>
                          <a:rPr lang="es-ES" sz="1600" i="1">
                            <a:effectLst/>
                            <a:latin typeface="Cambria Math"/>
                            <a:ea typeface="Times New Roman"/>
                            <a:cs typeface="Arial"/>
                          </a:rPr>
                          <m:t>𝑃𝑖𝑡</m:t>
                        </m:r>
                      </m:sub>
                    </m:sSub>
                    <m:d>
                      <m:dPr>
                        <m:ctrlPr>
                          <a:rPr lang="es-ES" sz="1600" i="1">
                            <a:effectLst/>
                            <a:latin typeface="Cambria Math"/>
                            <a:ea typeface="Times New Roman"/>
                            <a:cs typeface="Arial"/>
                          </a:rPr>
                        </m:ctrlPr>
                      </m:dPr>
                      <m:e>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𝑛</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𝑛</m:t>
                            </m:r>
                          </m:sub>
                        </m:sSub>
                      </m:e>
                    </m:d>
                    <m:r>
                      <a:rPr lang="es-ES" sz="1600" i="1">
                        <a:effectLst/>
                        <a:latin typeface="Cambria Math"/>
                        <a:ea typeface="Times New Roman"/>
                        <a:cs typeface="Arial"/>
                      </a:rPr>
                      <m:t>=</m:t>
                    </m:r>
                    <m:rad>
                      <m:radPr>
                        <m:degHide m:val="on"/>
                        <m:ctrlPr>
                          <a:rPr lang="es-ES" sz="1600" i="1">
                            <a:effectLst/>
                            <a:latin typeface="Cambria Math"/>
                            <a:ea typeface="Times New Roman"/>
                            <a:cs typeface="Arial"/>
                          </a:rPr>
                        </m:ctrlPr>
                      </m:radPr>
                      <m:deg/>
                      <m:e>
                        <m:sSup>
                          <m:sSupPr>
                            <m:ctrlPr>
                              <a:rPr lang="es-ES" sz="1600" i="1">
                                <a:effectLst/>
                                <a:latin typeface="Cambria Math"/>
                                <a:ea typeface="Times New Roman"/>
                                <a:cs typeface="Arial"/>
                              </a:rPr>
                            </m:ctrlPr>
                          </m:sSupPr>
                          <m:e>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m:t>
                                </m:r>
                              </m:sub>
                            </m:sSub>
                            <m:r>
                              <a:rPr lang="es-ES" sz="1600" i="1">
                                <a:effectLst/>
                                <a:latin typeface="Cambria Math"/>
                                <a:ea typeface="Times New Roman"/>
                                <a:cs typeface="Arial"/>
                              </a:rPr>
                              <m:t>)</m:t>
                            </m:r>
                          </m:e>
                          <m:sup>
                            <m:r>
                              <a:rPr lang="es-ES" sz="1600" i="1">
                                <a:effectLst/>
                                <a:latin typeface="Cambria Math"/>
                                <a:ea typeface="Times New Roman"/>
                                <a:cs typeface="Arial"/>
                              </a:rPr>
                              <m:t>2</m:t>
                            </m:r>
                          </m:sup>
                        </m:sSup>
                        <m:r>
                          <a:rPr lang="es-ES" sz="1600" i="1">
                            <a:effectLst/>
                            <a:latin typeface="Cambria Math"/>
                            <a:ea typeface="Times New Roman"/>
                            <a:cs typeface="Arial"/>
                          </a:rPr>
                          <m:t>+</m:t>
                        </m:r>
                        <m:sSup>
                          <m:sSupPr>
                            <m:ctrlPr>
                              <a:rPr lang="es-ES" sz="1600" i="1">
                                <a:effectLst/>
                                <a:latin typeface="Cambria Math"/>
                                <a:ea typeface="Times New Roman"/>
                                <a:cs typeface="Arial"/>
                              </a:rPr>
                            </m:ctrlPr>
                          </m:sSupPr>
                          <m:e>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2</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2</m:t>
                                </m:r>
                              </m:sub>
                            </m:sSub>
                            <m:r>
                              <a:rPr lang="es-ES" sz="1600" i="1">
                                <a:effectLst/>
                                <a:latin typeface="Cambria Math"/>
                                <a:ea typeface="Times New Roman"/>
                                <a:cs typeface="Arial"/>
                              </a:rPr>
                              <m:t>)</m:t>
                            </m:r>
                          </m:e>
                          <m:sup>
                            <m:r>
                              <a:rPr lang="es-ES" sz="1600" i="1">
                                <a:effectLst/>
                                <a:latin typeface="Cambria Math"/>
                                <a:ea typeface="Times New Roman"/>
                                <a:cs typeface="Arial"/>
                              </a:rPr>
                              <m:t>2</m:t>
                            </m:r>
                          </m:sup>
                        </m:sSup>
                        <m:r>
                          <a:rPr lang="es-ES" sz="1600" i="1">
                            <a:effectLst/>
                            <a:latin typeface="Cambria Math"/>
                            <a:ea typeface="Times New Roman"/>
                            <a:cs typeface="Arial"/>
                          </a:rPr>
                          <m:t>+</m:t>
                        </m:r>
                        <m:r>
                          <a:rPr lang="es-ES" sz="1600" i="1">
                            <a:effectLst/>
                            <a:latin typeface="Cambria Math"/>
                            <a:ea typeface="Times New Roman"/>
                            <a:cs typeface="Times New Roman"/>
                          </a:rPr>
                          <m:t>…</m:t>
                        </m:r>
                        <m:r>
                          <a:rPr lang="es-ES" sz="1600" i="1">
                            <a:effectLst/>
                            <a:latin typeface="Cambria Math"/>
                            <a:ea typeface="Times New Roman"/>
                            <a:cs typeface="Arial"/>
                          </a:rPr>
                          <m:t>+</m:t>
                        </m:r>
                        <m:sSup>
                          <m:sSupPr>
                            <m:ctrlPr>
                              <a:rPr lang="es-ES" sz="1600" i="1">
                                <a:effectLst/>
                                <a:latin typeface="Cambria Math"/>
                                <a:ea typeface="Times New Roman"/>
                                <a:cs typeface="Arial"/>
                              </a:rPr>
                            </m:ctrlPr>
                          </m:sSupPr>
                          <m:e>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𝑓</m:t>
                                </m:r>
                              </m:e>
                              <m:sub>
                                <m:r>
                                  <a:rPr lang="es-ES" sz="1600" i="1">
                                    <a:effectLst/>
                                    <a:latin typeface="Cambria Math"/>
                                    <a:ea typeface="Times New Roman"/>
                                    <a:cs typeface="Arial"/>
                                  </a:rPr>
                                  <m:t>10</m:t>
                                </m:r>
                              </m:sub>
                            </m:sSub>
                            <m:r>
                              <a:rPr lang="es-ES" sz="1600" i="1">
                                <a:effectLst/>
                                <a:latin typeface="Cambria Math"/>
                                <a:ea typeface="Times New Roman"/>
                                <a:cs typeface="Arial"/>
                              </a:rPr>
                              <m:t>−</m:t>
                            </m:r>
                            <m:sSub>
                              <m:sSubPr>
                                <m:ctrlPr>
                                  <a:rPr lang="es-ES" sz="1600" i="1">
                                    <a:effectLst/>
                                    <a:latin typeface="Cambria Math"/>
                                    <a:ea typeface="Times New Roman"/>
                                    <a:cs typeface="Arial"/>
                                  </a:rPr>
                                </m:ctrlPr>
                              </m:sSubPr>
                              <m:e>
                                <m:r>
                                  <a:rPr lang="es-ES" sz="1600" i="1">
                                    <a:effectLst/>
                                    <a:latin typeface="Cambria Math"/>
                                    <a:ea typeface="Times New Roman"/>
                                    <a:cs typeface="Arial"/>
                                  </a:rPr>
                                  <m:t>𝑎</m:t>
                                </m:r>
                              </m:e>
                              <m:sub>
                                <m:r>
                                  <a:rPr lang="es-ES" sz="1600" i="1">
                                    <a:effectLst/>
                                    <a:latin typeface="Cambria Math"/>
                                    <a:ea typeface="Times New Roman"/>
                                    <a:cs typeface="Arial"/>
                                  </a:rPr>
                                  <m:t>10</m:t>
                                </m:r>
                              </m:sub>
                            </m:sSub>
                            <m:r>
                              <a:rPr lang="es-ES" sz="1600" i="1">
                                <a:effectLst/>
                                <a:latin typeface="Cambria Math"/>
                                <a:ea typeface="Times New Roman"/>
                                <a:cs typeface="Arial"/>
                              </a:rPr>
                              <m:t>)</m:t>
                            </m:r>
                          </m:e>
                          <m:sup>
                            <m:r>
                              <a:rPr lang="es-ES" sz="1600" i="1">
                                <a:effectLst/>
                                <a:latin typeface="Cambria Math"/>
                                <a:ea typeface="Times New Roman"/>
                                <a:cs typeface="Arial"/>
                              </a:rPr>
                              <m:t>2</m:t>
                            </m:r>
                          </m:sup>
                        </m:sSup>
                      </m:e>
                    </m:rad>
                  </m:oMath>
                </a14:m>
                <a:endParaRPr lang="es-ES" sz="1600" dirty="0">
                  <a:ea typeface="Calibri"/>
                  <a:cs typeface="Times New Roman"/>
                </a:endParaRPr>
              </a:p>
              <a:p>
                <a:pPr marL="457200" lvl="0">
                  <a:lnSpc>
                    <a:spcPct val="115000"/>
                  </a:lnSpc>
                </a:pPr>
                <a:endParaRPr lang="es-ES" sz="1600" b="0" i="1" dirty="0" smtClean="0">
                  <a:latin typeface="Cambria Math"/>
                  <a:ea typeface="Times New Roman"/>
                  <a:cs typeface="Arial"/>
                </a:endParaRPr>
              </a:p>
              <a:p>
                <a:pPr marL="457200" lvl="0">
                  <a:lnSpc>
                    <a:spcPct val="115000"/>
                  </a:lnSpc>
                </a:pPr>
                <a14:m>
                  <m:oMathPara xmlns:m="http://schemas.openxmlformats.org/officeDocument/2006/math">
                    <m:oMathParaPr>
                      <m:jc m:val="centerGroup"/>
                    </m:oMathParaPr>
                    <m:oMath xmlns:m="http://schemas.openxmlformats.org/officeDocument/2006/math">
                      <m:r>
                        <a:rPr lang="es-ES" sz="1600" b="0" i="1" smtClean="0">
                          <a:latin typeface="Cambria Math"/>
                          <a:ea typeface="Times New Roman"/>
                          <a:cs typeface="Arial"/>
                        </a:rPr>
                        <m:t> </m:t>
                      </m:r>
                    </m:oMath>
                  </m:oMathPara>
                </a14:m>
                <a:endParaRPr lang="es-ES" u="sng" dirty="0" smtClean="0"/>
              </a:p>
              <a:p>
                <a:pPr marL="285750" indent="-285750">
                  <a:buFont typeface="Arial" pitchFamily="34" charset="0"/>
                  <a:buChar char="•"/>
                </a:pPr>
                <a:endParaRPr lang="es-ES" u="sng" dirty="0"/>
              </a:p>
              <a:p>
                <a:pPr marL="285750" indent="-285750">
                  <a:buFont typeface="Arial" pitchFamily="34" charset="0"/>
                  <a:buChar char="•"/>
                </a:pPr>
                <a:endParaRPr lang="es-ES" u="sng" dirty="0" smtClean="0"/>
              </a:p>
              <a:p>
                <a:pPr marL="285750" indent="-285750">
                  <a:buFont typeface="Arial" pitchFamily="34" charset="0"/>
                  <a:buChar char="•"/>
                </a:pPr>
                <a:endParaRPr lang="es-ES" u="sng" dirty="0"/>
              </a:p>
              <a:p>
                <a:pPr marL="285750" indent="-285750">
                  <a:buFont typeface="Arial" pitchFamily="34" charset="0"/>
                  <a:buChar char="•"/>
                </a:pPr>
                <a:endParaRPr lang="es-ES" u="sng" dirty="0"/>
              </a:p>
            </p:txBody>
          </p:sp>
        </mc:Choice>
        <mc:Fallback>
          <p:sp>
            <p:nvSpPr>
              <p:cNvPr id="5" name="4 CuadroTexto"/>
              <p:cNvSpPr txBox="1">
                <a:spLocks noRot="1" noChangeAspect="1" noMove="1" noResize="1" noEditPoints="1" noAdjustHandles="1" noChangeArrowheads="1" noChangeShapeType="1" noTextEdit="1"/>
              </p:cNvSpPr>
              <p:nvPr/>
            </p:nvSpPr>
            <p:spPr>
              <a:xfrm>
                <a:off x="288103" y="2132856"/>
                <a:ext cx="7704360" cy="5621795"/>
              </a:xfrm>
              <a:prstGeom prst="rect">
                <a:avLst/>
              </a:prstGeom>
              <a:blipFill rotWithShape="1">
                <a:blip r:embed="rId2" cstate="print"/>
                <a:stretch>
                  <a:fillRect t="-542"/>
                </a:stretch>
              </a:blipFill>
            </p:spPr>
            <p:txBody>
              <a:bodyPr/>
              <a:lstStyle/>
              <a:p>
                <a:r>
                  <a:rPr lang="es-ES">
                    <a:noFill/>
                  </a:rPr>
                  <a:t> </a:t>
                </a:r>
              </a:p>
            </p:txBody>
          </p:sp>
        </mc:Fallback>
      </mc:AlternateContent>
    </p:spTree>
    <p:extLst>
      <p:ext uri="{BB962C8B-B14F-4D97-AF65-F5344CB8AC3E}">
        <p14:creationId xmlns:p14="http://schemas.microsoft.com/office/powerpoint/2010/main" xmlns="" val="3746869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1 Rectángulo"/>
              <p:cNvSpPr/>
              <p:nvPr/>
            </p:nvSpPr>
            <p:spPr>
              <a:xfrm>
                <a:off x="395536" y="260648"/>
                <a:ext cx="7704856" cy="1029256"/>
              </a:xfrm>
              <a:prstGeom prst="rect">
                <a:avLst/>
              </a:prstGeom>
            </p:spPr>
            <p:txBody>
              <a:bodyPr wrap="square">
                <a:spAutoFit/>
              </a:bodyPr>
              <a:lstStyle/>
              <a:p>
                <a:pPr algn="just">
                  <a:lnSpc>
                    <a:spcPct val="115000"/>
                  </a:lnSpc>
                  <a:spcAft>
                    <a:spcPts val="1000"/>
                  </a:spcAft>
                </a:pPr>
                <a:r>
                  <a:rPr lang="es-ES" dirty="0">
                    <a:ea typeface="Times New Roman"/>
                    <a:cs typeface="Times New Roman"/>
                  </a:rPr>
                  <a:t>A </a:t>
                </a:r>
                <a:r>
                  <a:rPr lang="es-ES" dirty="0" smtClean="0">
                    <a:ea typeface="Times New Roman"/>
                    <a:cs typeface="Times New Roman"/>
                  </a:rPr>
                  <a:t>continuación </a:t>
                </a:r>
                <a:r>
                  <a:rPr lang="es-ES" dirty="0">
                    <a:ea typeface="Times New Roman"/>
                    <a:cs typeface="Times New Roman"/>
                  </a:rPr>
                  <a:t>se muestra la comparación entre las tres soluciones propuestas a este problema </a:t>
                </a:r>
                <a:r>
                  <a:rPr lang="es-ES" dirty="0" smtClean="0">
                    <a:ea typeface="Times New Roman"/>
                    <a:cs typeface="Times New Roman"/>
                  </a:rPr>
                  <a:t>tomando </a:t>
                </a:r>
                <a:r>
                  <a:rPr lang="es-ES" dirty="0">
                    <a:ea typeface="Times New Roman"/>
                    <a:cs typeface="Times New Roman"/>
                  </a:rPr>
                  <a:t>como referencia el valor de </a:t>
                </a:r>
                <a14:m>
                  <m:oMath xmlns:m="http://schemas.openxmlformats.org/officeDocument/2006/math">
                    <m:r>
                      <a:rPr lang="es-ES" b="0" i="1">
                        <a:effectLst/>
                        <a:latin typeface="Cambria Math"/>
                        <a:ea typeface="Times New Roman"/>
                        <a:cs typeface="Arial"/>
                      </a:rPr>
                      <m:t>𝛼</m:t>
                    </m:r>
                    <m:r>
                      <a:rPr lang="es-ES" b="0" i="1">
                        <a:effectLst/>
                        <a:latin typeface="Cambria Math"/>
                        <a:ea typeface="Times New Roman"/>
                        <a:cs typeface="Arial"/>
                      </a:rPr>
                      <m:t>=</m:t>
                    </m:r>
                  </m:oMath>
                </a14:m>
                <a:r>
                  <a:rPr lang="es-ES" dirty="0">
                    <a:effectLst/>
                    <a:ea typeface="Times New Roman"/>
                    <a:cs typeface="Times New Roman"/>
                  </a:rPr>
                  <a:t> 1</a:t>
                </a:r>
                <a:r>
                  <a:rPr lang="es-ES" dirty="0">
                    <a:latin typeface="Arial"/>
                    <a:ea typeface="Times New Roman"/>
                    <a:cs typeface="Times New Roman"/>
                  </a:rPr>
                  <a:t>. </a:t>
                </a:r>
                <a:r>
                  <a:rPr lang="es-ES" i="1" dirty="0" smtClean="0">
                    <a:latin typeface="Arial"/>
                    <a:ea typeface="Times New Roman"/>
                    <a:cs typeface="Times New Roman"/>
                  </a:rPr>
                  <a:t>(</a:t>
                </a:r>
                <a:r>
                  <a:rPr lang="es-ES" i="1" dirty="0">
                    <a:ea typeface="Times New Roman"/>
                    <a:cs typeface="Times New Roman"/>
                  </a:rPr>
                  <a:t>E</a:t>
                </a:r>
                <a:r>
                  <a:rPr lang="es-ES" i="1" dirty="0" smtClean="0">
                    <a:ea typeface="Times New Roman"/>
                    <a:cs typeface="Times New Roman"/>
                  </a:rPr>
                  <a:t>jemplo </a:t>
                </a:r>
                <a:r>
                  <a:rPr lang="es-ES" i="1" dirty="0">
                    <a:ea typeface="Times New Roman"/>
                    <a:cs typeface="Times New Roman"/>
                  </a:rPr>
                  <a:t>de las diez palabras más frecuentes en la obra “El Alcalde de Zalamea</a:t>
                </a:r>
                <a:r>
                  <a:rPr lang="es-ES" i="1" dirty="0" smtClean="0">
                    <a:ea typeface="Times New Roman"/>
                    <a:cs typeface="Times New Roman"/>
                  </a:rPr>
                  <a:t>”). </a:t>
                </a:r>
              </a:p>
            </p:txBody>
          </p:sp>
        </mc:Choice>
        <mc:Fallback>
          <p:sp>
            <p:nvSpPr>
              <p:cNvPr id="2" name="1 Rectángulo"/>
              <p:cNvSpPr>
                <a:spLocks noRot="1" noChangeAspect="1" noMove="1" noResize="1" noEditPoints="1" noAdjustHandles="1" noChangeArrowheads="1" noChangeShapeType="1" noTextEdit="1"/>
              </p:cNvSpPr>
              <p:nvPr/>
            </p:nvSpPr>
            <p:spPr>
              <a:xfrm>
                <a:off x="395536" y="260648"/>
                <a:ext cx="7704856" cy="1029256"/>
              </a:xfrm>
              <a:prstGeom prst="rect">
                <a:avLst/>
              </a:prstGeom>
              <a:blipFill rotWithShape="1">
                <a:blip r:embed="rId2" cstate="print"/>
                <a:stretch>
                  <a:fillRect l="-712" t="-592" r="-633" b="-8284"/>
                </a:stretch>
              </a:blipFill>
            </p:spPr>
            <p:txBody>
              <a:bodyPr/>
              <a:lstStyle/>
              <a:p>
                <a:r>
                  <a:rPr lang="es-E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xmlns="" val="3739236560"/>
              </p:ext>
            </p:extLst>
          </p:nvPr>
        </p:nvGraphicFramePr>
        <p:xfrm>
          <a:off x="1439652" y="1484784"/>
          <a:ext cx="5616624" cy="3672408"/>
        </p:xfrm>
        <a:graphic>
          <a:graphicData uri="http://schemas.openxmlformats.org/drawingml/2006/table">
            <a:tbl>
              <a:tblPr firstRow="1" firstCol="1" bandRow="1"/>
              <a:tblGrid>
                <a:gridCol w="711048"/>
                <a:gridCol w="903145"/>
                <a:gridCol w="1229281"/>
                <a:gridCol w="948303"/>
                <a:gridCol w="948303"/>
                <a:gridCol w="876544"/>
              </a:tblGrid>
              <a:tr h="306034">
                <a:tc>
                  <a:txBody>
                    <a:bodyPr/>
                    <a:lstStyle/>
                    <a:p>
                      <a:pPr algn="ctr">
                        <a:lnSpc>
                          <a:spcPct val="115000"/>
                        </a:lnSpc>
                        <a:spcAft>
                          <a:spcPts val="0"/>
                        </a:spcAft>
                      </a:pPr>
                      <a:r>
                        <a:rPr lang="es-ES" sz="900" b="1" dirty="0">
                          <a:effectLst/>
                          <a:latin typeface="Arial"/>
                          <a:ea typeface="Times New Roman"/>
                          <a:cs typeface="Times New Roman"/>
                        </a:rPr>
                        <a:t>n</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b="1" dirty="0">
                          <a:effectLst/>
                          <a:latin typeface="Arial"/>
                          <a:ea typeface="Times New Roman"/>
                          <a:cs typeface="Times New Roman"/>
                        </a:rPr>
                        <a:t>F</a:t>
                      </a:r>
                      <a:r>
                        <a:rPr lang="es-ES" sz="900" b="1" baseline="-25000" dirty="0">
                          <a:effectLst/>
                          <a:latin typeface="Arial"/>
                          <a:ea typeface="Times New Roman"/>
                          <a:cs typeface="Times New Roman"/>
                        </a:rPr>
                        <a:t>n</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b="1" dirty="0">
                          <a:effectLst/>
                          <a:latin typeface="Arial"/>
                          <a:ea typeface="Times New Roman"/>
                          <a:cs typeface="Times New Roman"/>
                        </a:rPr>
                        <a:t>F</a:t>
                      </a:r>
                      <a:r>
                        <a:rPr lang="es-ES" sz="900" b="1" baseline="-25000" dirty="0">
                          <a:effectLst/>
                          <a:latin typeface="Arial"/>
                          <a:ea typeface="Times New Roman"/>
                          <a:cs typeface="Times New Roman"/>
                        </a:rPr>
                        <a:t>n</a:t>
                      </a:r>
                      <a:r>
                        <a:rPr lang="es-ES" sz="900" b="1" dirty="0">
                          <a:effectLst/>
                          <a:latin typeface="Arial"/>
                          <a:ea typeface="Times New Roman"/>
                          <a:cs typeface="Times New Roman"/>
                        </a:rPr>
                        <a:t> reducidos (f</a:t>
                      </a:r>
                      <a:r>
                        <a:rPr lang="es-ES" sz="900" b="1" baseline="-25000" dirty="0">
                          <a:effectLst/>
                          <a:latin typeface="Arial"/>
                          <a:ea typeface="Times New Roman"/>
                          <a:cs typeface="Times New Roman"/>
                        </a:rPr>
                        <a:t>n</a:t>
                      </a:r>
                      <a:r>
                        <a:rPr lang="es-ES" sz="900" b="1" dirty="0">
                          <a:effectLst/>
                          <a:latin typeface="Arial"/>
                          <a:ea typeface="Times New Roman"/>
                          <a:cs typeface="Times New Roman"/>
                        </a:rPr>
                        <a:t>)</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b="1" dirty="0">
                          <a:effectLst/>
                          <a:latin typeface="Arial"/>
                          <a:ea typeface="Times New Roman"/>
                          <a:cs typeface="Times New Roman"/>
                        </a:rPr>
                        <a:t>a</a:t>
                      </a:r>
                      <a:r>
                        <a:rPr lang="es-ES" sz="900" b="1" baseline="-25000" dirty="0">
                          <a:effectLst/>
                          <a:latin typeface="Arial"/>
                          <a:ea typeface="Times New Roman"/>
                          <a:cs typeface="Times New Roman"/>
                        </a:rPr>
                        <a:t>n</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100" b="1" dirty="0">
                          <a:effectLst/>
                          <a:latin typeface="Arial"/>
                          <a:ea typeface="Times New Roman"/>
                          <a:cs typeface="Times New Roman"/>
                        </a:rPr>
                        <a:t>|f</a:t>
                      </a:r>
                      <a:r>
                        <a:rPr lang="es-ES" sz="1100" b="1" baseline="-25000" dirty="0">
                          <a:effectLst/>
                          <a:latin typeface="Arial"/>
                          <a:ea typeface="Times New Roman"/>
                          <a:cs typeface="Times New Roman"/>
                        </a:rPr>
                        <a:t>n</a:t>
                      </a:r>
                      <a:r>
                        <a:rPr lang="es-ES" sz="1100" b="1" dirty="0">
                          <a:effectLst/>
                          <a:latin typeface="Arial"/>
                          <a:ea typeface="Times New Roman"/>
                          <a:cs typeface="Times New Roman"/>
                        </a:rPr>
                        <a:t> - a</a:t>
                      </a:r>
                      <a:r>
                        <a:rPr lang="es-ES" sz="1100" b="1" baseline="-25000" dirty="0">
                          <a:effectLst/>
                          <a:latin typeface="Arial"/>
                          <a:ea typeface="Times New Roman"/>
                          <a:cs typeface="Times New Roman"/>
                        </a:rPr>
                        <a:t>n</a:t>
                      </a:r>
                      <a:r>
                        <a:rPr lang="es-ES" sz="1100" b="1" dirty="0">
                          <a:effectLst/>
                          <a:latin typeface="Arial"/>
                          <a:ea typeface="Times New Roman"/>
                          <a:cs typeface="Times New Roman"/>
                        </a:rPr>
                        <a:t>|</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b="1" dirty="0">
                          <a:effectLst/>
                          <a:latin typeface="Arial"/>
                          <a:ea typeface="Times New Roman"/>
                          <a:cs typeface="Times New Roman"/>
                        </a:rPr>
                        <a:t>(f</a:t>
                      </a:r>
                      <a:r>
                        <a:rPr lang="es-ES" sz="900" b="1" baseline="-25000" dirty="0">
                          <a:effectLst/>
                          <a:latin typeface="Arial"/>
                          <a:ea typeface="Times New Roman"/>
                          <a:cs typeface="Times New Roman"/>
                        </a:rPr>
                        <a:t>n</a:t>
                      </a:r>
                      <a:r>
                        <a:rPr lang="es-ES" sz="900" b="1" dirty="0">
                          <a:effectLst/>
                          <a:latin typeface="Arial"/>
                          <a:ea typeface="Times New Roman"/>
                          <a:cs typeface="Times New Roman"/>
                        </a:rPr>
                        <a:t> - a</a:t>
                      </a:r>
                      <a:r>
                        <a:rPr lang="es-ES" sz="900" b="1" baseline="-25000" dirty="0">
                          <a:effectLst/>
                          <a:latin typeface="Arial"/>
                          <a:ea typeface="Times New Roman"/>
                          <a:cs typeface="Times New Roman"/>
                        </a:rPr>
                        <a:t>n</a:t>
                      </a:r>
                      <a:r>
                        <a:rPr lang="es-ES" sz="900" b="1" dirty="0">
                          <a:effectLst/>
                          <a:latin typeface="Arial"/>
                          <a:ea typeface="Times New Roman"/>
                          <a:cs typeface="Times New Roman"/>
                        </a:rPr>
                        <a:t>)</a:t>
                      </a:r>
                      <a:r>
                        <a:rPr lang="es-ES" sz="900" b="1" baseline="30000" dirty="0">
                          <a:effectLst/>
                          <a:latin typeface="Arial"/>
                          <a:ea typeface="Times New Roman"/>
                          <a:cs typeface="Times New Roman"/>
                        </a:rPr>
                        <a:t>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306034">
                <a:tc>
                  <a:txBody>
                    <a:bodyPr/>
                    <a:lstStyle/>
                    <a:p>
                      <a:pPr algn="ctr">
                        <a:lnSpc>
                          <a:spcPct val="115000"/>
                        </a:lnSpc>
                        <a:spcAft>
                          <a:spcPts val="0"/>
                        </a:spcAft>
                      </a:pPr>
                      <a:r>
                        <a:rPr lang="es-ES" sz="900" dirty="0">
                          <a:effectLst/>
                          <a:latin typeface="Arial"/>
                          <a:ea typeface="Times New Roman"/>
                          <a:cs typeface="Times New Roman"/>
                        </a:rPr>
                        <a:t>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742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490</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0,66037736</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0,16037736</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0,0257209</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3</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473</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0,63746631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0,33333333</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0,30413297</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0,09249687</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416</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0,5606469</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0,3106469</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0,0965015</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352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0,47439353</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0,27439353</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0,07529181</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6</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338</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0,45552561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0,16666667</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0,28885894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0,08343949</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7</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302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0,40700809</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0,14285714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0,26415094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0,06977572</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8</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252</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0,33962264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0,125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0,21462264</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0,04606288</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9</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221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0,29784367</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0,11111111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0,18673255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0,03486905</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10</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215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0,28975741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0,18975741</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solidFill>
                            <a:srgbClr val="000000"/>
                          </a:solidFill>
                          <a:effectLst/>
                          <a:latin typeface="Calibri"/>
                          <a:ea typeface="Calibri"/>
                          <a:cs typeface="Times New Roman"/>
                        </a:rPr>
                        <a:t>0,03600788</a:t>
                      </a:r>
                      <a:endParaRPr lang="es-ES" sz="1100" dirty="0">
                        <a:effectLst/>
                        <a:latin typeface="Calibri"/>
                        <a:ea typeface="Calibri"/>
                        <a:cs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06034">
                <a:tc>
                  <a:txBody>
                    <a:bodyPr/>
                    <a:lstStyle/>
                    <a:p>
                      <a:pPr algn="ctr">
                        <a:lnSpc>
                          <a:spcPct val="115000"/>
                        </a:lnSpc>
                        <a:spcAft>
                          <a:spcPts val="0"/>
                        </a:spcAft>
                      </a:pPr>
                      <a:r>
                        <a:rPr lang="es-ES" sz="900" dirty="0">
                          <a:effectLst/>
                          <a:latin typeface="Arial"/>
                          <a:ea typeface="Times New Roman"/>
                          <a:cs typeface="Times New Roman"/>
                        </a:rPr>
                        <a:t> </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dirty="0">
                          <a:effectLst/>
                          <a:latin typeface="Arial"/>
                          <a:ea typeface="Times New Roman"/>
                          <a:cs typeface="Times New Roman"/>
                        </a:rPr>
                        <a:t> </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dirty="0">
                          <a:effectLst/>
                          <a:latin typeface="Arial"/>
                          <a:ea typeface="Times New Roman"/>
                          <a:cs typeface="Times New Roman"/>
                        </a:rPr>
                        <a:t> </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900" dirty="0">
                          <a:effectLst/>
                          <a:latin typeface="Arial"/>
                          <a:ea typeface="Times New Roman"/>
                          <a:cs typeface="Times New Roman"/>
                        </a:rPr>
                        <a:t>TOTAL</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dirty="0">
                          <a:effectLst/>
                          <a:latin typeface="Arial"/>
                          <a:ea typeface="Times New Roman"/>
                          <a:cs typeface="Times New Roman"/>
                        </a:rPr>
                        <a:t>2,193673255</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dirty="0">
                          <a:effectLst/>
                          <a:latin typeface="Arial"/>
                          <a:ea typeface="Times New Roman"/>
                          <a:cs typeface="Times New Roman"/>
                        </a:rPr>
                        <a:t>0,560266078</a:t>
                      </a:r>
                      <a:endParaRPr lang="es-ES" sz="11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mc:AlternateContent xmlns:mc="http://schemas.openxmlformats.org/markup-compatibility/2006">
        <mc:Choice xmlns:a14="http://schemas.microsoft.com/office/drawing/2010/main" xmlns="" Requires="a14">
          <p:sp>
            <p:nvSpPr>
              <p:cNvPr id="8" name="7 CuadroTexto"/>
              <p:cNvSpPr txBox="1"/>
              <p:nvPr/>
            </p:nvSpPr>
            <p:spPr>
              <a:xfrm>
                <a:off x="755576" y="5517232"/>
                <a:ext cx="5256584" cy="1290738"/>
              </a:xfrm>
              <a:prstGeom prst="rect">
                <a:avLst/>
              </a:prstGeom>
              <a:noFill/>
            </p:spPr>
            <p:txBody>
              <a:bodyPr wrap="square" rtlCol="0">
                <a:spAutoFit/>
              </a:bodyPr>
              <a:lstStyle/>
              <a:p>
                <a:r>
                  <a:rPr lang="es-ES" dirty="0" smtClean="0"/>
                  <a:t>De esta forma:          </a:t>
                </a:r>
                <a14:m>
                  <m:oMath xmlns:m="http://schemas.openxmlformats.org/officeDocument/2006/math">
                    <m:sSub>
                      <m:sSubPr>
                        <m:ctrlPr>
                          <a:rPr lang="es-ES" b="1" i="1" smtClean="0">
                            <a:latin typeface="Cambria Math"/>
                          </a:rPr>
                        </m:ctrlPr>
                      </m:sSubPr>
                      <m:e>
                        <m:r>
                          <a:rPr lang="es-ES" b="0" i="0" smtClean="0">
                            <a:latin typeface="Cambria Math"/>
                          </a:rPr>
                          <m:t> </m:t>
                        </m:r>
                        <m:r>
                          <m:rPr>
                            <m:sty m:val="p"/>
                          </m:rPr>
                          <a:rPr lang="es-ES">
                            <a:latin typeface="Cambria Math"/>
                          </a:rPr>
                          <m:t>d</m:t>
                        </m:r>
                      </m:e>
                      <m:sub>
                        <m:r>
                          <a:rPr lang="es-ES" b="1" i="1">
                            <a:latin typeface="Cambria Math"/>
                          </a:rPr>
                          <m:t>𝒎</m:t>
                        </m:r>
                        <m:r>
                          <a:rPr lang="es-ES" b="1" i="1">
                            <a:latin typeface="Cambria Math"/>
                          </a:rPr>
                          <m:t>á</m:t>
                        </m:r>
                        <m:r>
                          <a:rPr lang="es-ES" b="1" i="1">
                            <a:latin typeface="Cambria Math"/>
                          </a:rPr>
                          <m:t>𝒙</m:t>
                        </m:r>
                      </m:sub>
                    </m:sSub>
                  </m:oMath>
                </a14:m>
                <a:r>
                  <a:rPr lang="es-ES" dirty="0"/>
                  <a:t>(</a:t>
                </a:r>
                <a14:m>
                  <m:oMath xmlns:m="http://schemas.openxmlformats.org/officeDocument/2006/math">
                    <m:sSub>
                      <m:sSubPr>
                        <m:ctrlPr>
                          <a:rPr lang="es-ES" i="1">
                            <a:latin typeface="Cambria Math"/>
                          </a:rPr>
                        </m:ctrlPr>
                      </m:sSubPr>
                      <m:e>
                        <m:r>
                          <a:rPr lang="es-ES" i="1">
                            <a:latin typeface="Cambria Math"/>
                          </a:rPr>
                          <m:t>𝑓</m:t>
                        </m:r>
                      </m:e>
                      <m:sub>
                        <m:r>
                          <a:rPr lang="es-ES" i="1">
                            <a:latin typeface="Cambria Math"/>
                          </a:rPr>
                          <m:t>𝑛</m:t>
                        </m:r>
                      </m:sub>
                    </m:sSub>
                  </m:oMath>
                </a14:m>
                <a:r>
                  <a:rPr lang="es-ES" dirty="0"/>
                  <a:t>, </a:t>
                </a:r>
                <a14:m>
                  <m:oMath xmlns:m="http://schemas.openxmlformats.org/officeDocument/2006/math">
                    <m:sSub>
                      <m:sSubPr>
                        <m:ctrlPr>
                          <a:rPr lang="es-ES" i="1">
                            <a:latin typeface="Cambria Math"/>
                          </a:rPr>
                        </m:ctrlPr>
                      </m:sSubPr>
                      <m:e>
                        <m:r>
                          <a:rPr lang="es-ES" i="1">
                            <a:latin typeface="Cambria Math"/>
                          </a:rPr>
                          <m:t>𝑎</m:t>
                        </m:r>
                      </m:e>
                      <m:sub>
                        <m:r>
                          <a:rPr lang="es-ES" i="1">
                            <a:latin typeface="Cambria Math"/>
                          </a:rPr>
                          <m:t>𝑛</m:t>
                        </m:r>
                      </m:sub>
                    </m:sSub>
                  </m:oMath>
                </a14:m>
                <a:r>
                  <a:rPr lang="es-ES" dirty="0"/>
                  <a:t> )</a:t>
                </a:r>
                <a14:m>
                  <m:oMath xmlns:m="http://schemas.openxmlformats.org/officeDocument/2006/math">
                    <m:r>
                      <a:rPr lang="es-ES" i="1">
                        <a:latin typeface="Cambria Math"/>
                      </a:rPr>
                      <m:t>=</m:t>
                    </m:r>
                  </m:oMath>
                </a14:m>
                <a:r>
                  <a:rPr lang="es-ES" dirty="0"/>
                  <a:t>0,3106</a:t>
                </a:r>
              </a:p>
              <a:p>
                <a:r>
                  <a:rPr lang="es-ES" b="1" dirty="0" smtClean="0"/>
                  <a:t>		</a:t>
                </a:r>
                <a14:m>
                  <m:oMath xmlns:m="http://schemas.openxmlformats.org/officeDocument/2006/math">
                    <m:r>
                      <a:rPr lang="es-ES" b="1" i="1" smtClean="0">
                        <a:latin typeface="Cambria Math"/>
                      </a:rPr>
                      <m:t>   </m:t>
                    </m:r>
                    <m:sSub>
                      <m:sSubPr>
                        <m:ctrlPr>
                          <a:rPr lang="es-ES" b="1" i="1">
                            <a:latin typeface="Cambria Math"/>
                          </a:rPr>
                        </m:ctrlPr>
                      </m:sSubPr>
                      <m:e>
                        <m:r>
                          <m:rPr>
                            <m:sty m:val="p"/>
                          </m:rPr>
                          <a:rPr lang="es-ES">
                            <a:latin typeface="Cambria Math"/>
                          </a:rPr>
                          <m:t>d</m:t>
                        </m:r>
                      </m:e>
                      <m:sub>
                        <m:r>
                          <a:rPr lang="es-ES" b="1" i="1">
                            <a:latin typeface="Cambria Math"/>
                          </a:rPr>
                          <m:t>𝒔𝒖𝒎</m:t>
                        </m:r>
                      </m:sub>
                    </m:sSub>
                  </m:oMath>
                </a14:m>
                <a:r>
                  <a:rPr lang="es-ES" dirty="0"/>
                  <a:t>(</a:t>
                </a:r>
                <a14:m>
                  <m:oMath xmlns:m="http://schemas.openxmlformats.org/officeDocument/2006/math">
                    <m:sSub>
                      <m:sSubPr>
                        <m:ctrlPr>
                          <a:rPr lang="es-ES" i="1">
                            <a:latin typeface="Cambria Math"/>
                          </a:rPr>
                        </m:ctrlPr>
                      </m:sSubPr>
                      <m:e>
                        <m:r>
                          <a:rPr lang="es-ES" i="1">
                            <a:latin typeface="Cambria Math"/>
                          </a:rPr>
                          <m:t>𝑓</m:t>
                        </m:r>
                      </m:e>
                      <m:sub>
                        <m:r>
                          <a:rPr lang="es-ES" i="1">
                            <a:latin typeface="Cambria Math"/>
                          </a:rPr>
                          <m:t>𝑛</m:t>
                        </m:r>
                      </m:sub>
                    </m:sSub>
                  </m:oMath>
                </a14:m>
                <a:r>
                  <a:rPr lang="es-ES" dirty="0"/>
                  <a:t>, </a:t>
                </a:r>
                <a14:m>
                  <m:oMath xmlns:m="http://schemas.openxmlformats.org/officeDocument/2006/math">
                    <m:sSub>
                      <m:sSubPr>
                        <m:ctrlPr>
                          <a:rPr lang="es-ES" i="1">
                            <a:latin typeface="Cambria Math"/>
                          </a:rPr>
                        </m:ctrlPr>
                      </m:sSubPr>
                      <m:e>
                        <m:r>
                          <a:rPr lang="es-ES" i="1">
                            <a:latin typeface="Cambria Math"/>
                          </a:rPr>
                          <m:t>𝑎</m:t>
                        </m:r>
                      </m:e>
                      <m:sub>
                        <m:r>
                          <a:rPr lang="es-ES" i="1">
                            <a:latin typeface="Cambria Math"/>
                          </a:rPr>
                          <m:t>𝑛</m:t>
                        </m:r>
                      </m:sub>
                    </m:sSub>
                  </m:oMath>
                </a14:m>
                <a:r>
                  <a:rPr lang="es-ES" dirty="0"/>
                  <a:t> )</a:t>
                </a:r>
                <a14:m>
                  <m:oMath xmlns:m="http://schemas.openxmlformats.org/officeDocument/2006/math">
                    <m:r>
                      <a:rPr lang="es-ES" i="1">
                        <a:latin typeface="Cambria Math"/>
                      </a:rPr>
                      <m:t>=</m:t>
                    </m:r>
                  </m:oMath>
                </a14:m>
                <a:r>
                  <a:rPr lang="es-ES" dirty="0"/>
                  <a:t>2,1937</a:t>
                </a:r>
              </a:p>
              <a:p>
                <a:r>
                  <a:rPr lang="es-ES" b="1" dirty="0" smtClean="0"/>
                  <a:t>		   </a:t>
                </a:r>
                <a14:m>
                  <m:oMath xmlns:m="http://schemas.openxmlformats.org/officeDocument/2006/math">
                    <m:sSub>
                      <m:sSubPr>
                        <m:ctrlPr>
                          <a:rPr lang="es-ES" b="1" i="1">
                            <a:latin typeface="Cambria Math"/>
                          </a:rPr>
                        </m:ctrlPr>
                      </m:sSubPr>
                      <m:e>
                        <m:r>
                          <m:rPr>
                            <m:sty m:val="p"/>
                          </m:rPr>
                          <a:rPr lang="es-ES">
                            <a:latin typeface="Cambria Math"/>
                          </a:rPr>
                          <m:t>d</m:t>
                        </m:r>
                      </m:e>
                      <m:sub>
                        <m:r>
                          <a:rPr lang="es-ES" b="1" i="1">
                            <a:latin typeface="Cambria Math"/>
                          </a:rPr>
                          <m:t>𝑷𝒊𝒕</m:t>
                        </m:r>
                      </m:sub>
                    </m:sSub>
                  </m:oMath>
                </a14:m>
                <a:r>
                  <a:rPr lang="es-ES" dirty="0"/>
                  <a:t>(</a:t>
                </a:r>
                <a14:m>
                  <m:oMath xmlns:m="http://schemas.openxmlformats.org/officeDocument/2006/math">
                    <m:sSub>
                      <m:sSubPr>
                        <m:ctrlPr>
                          <a:rPr lang="es-ES" i="1">
                            <a:latin typeface="Cambria Math"/>
                          </a:rPr>
                        </m:ctrlPr>
                      </m:sSubPr>
                      <m:e>
                        <m:r>
                          <a:rPr lang="es-ES" i="1">
                            <a:latin typeface="Cambria Math"/>
                          </a:rPr>
                          <m:t>𝑓</m:t>
                        </m:r>
                      </m:e>
                      <m:sub>
                        <m:r>
                          <a:rPr lang="es-ES" i="1">
                            <a:latin typeface="Cambria Math"/>
                          </a:rPr>
                          <m:t>𝑛</m:t>
                        </m:r>
                      </m:sub>
                    </m:sSub>
                  </m:oMath>
                </a14:m>
                <a:r>
                  <a:rPr lang="es-ES" dirty="0"/>
                  <a:t>, </a:t>
                </a:r>
                <a14:m>
                  <m:oMath xmlns:m="http://schemas.openxmlformats.org/officeDocument/2006/math">
                    <m:sSub>
                      <m:sSubPr>
                        <m:ctrlPr>
                          <a:rPr lang="es-ES" i="1">
                            <a:latin typeface="Cambria Math"/>
                          </a:rPr>
                        </m:ctrlPr>
                      </m:sSubPr>
                      <m:e>
                        <m:r>
                          <a:rPr lang="es-ES" i="1">
                            <a:latin typeface="Cambria Math"/>
                          </a:rPr>
                          <m:t>𝑎</m:t>
                        </m:r>
                      </m:e>
                      <m:sub>
                        <m:r>
                          <a:rPr lang="es-ES" i="1">
                            <a:latin typeface="Cambria Math"/>
                          </a:rPr>
                          <m:t>𝑛</m:t>
                        </m:r>
                      </m:sub>
                    </m:sSub>
                  </m:oMath>
                </a14:m>
                <a:r>
                  <a:rPr lang="es-ES" dirty="0"/>
                  <a:t> )</a:t>
                </a:r>
                <a14:m>
                  <m:oMath xmlns:m="http://schemas.openxmlformats.org/officeDocument/2006/math">
                    <m:r>
                      <a:rPr lang="es-ES" i="1">
                        <a:latin typeface="Cambria Math"/>
                      </a:rPr>
                      <m:t>=</m:t>
                    </m:r>
                  </m:oMath>
                </a14:m>
                <a:r>
                  <a:rPr lang="es-ES" dirty="0"/>
                  <a:t>0,7484</a:t>
                </a:r>
              </a:p>
              <a:p>
                <a:r>
                  <a:rPr lang="es-ES" dirty="0"/>
                  <a:t> </a:t>
                </a:r>
              </a:p>
            </p:txBody>
          </p:sp>
        </mc:Choice>
        <mc:Fallback>
          <p:sp>
            <p:nvSpPr>
              <p:cNvPr id="8" name="7 CuadroTexto"/>
              <p:cNvSpPr txBox="1">
                <a:spLocks noRot="1" noChangeAspect="1" noMove="1" noResize="1" noEditPoints="1" noAdjustHandles="1" noChangeArrowheads="1" noChangeShapeType="1" noTextEdit="1"/>
              </p:cNvSpPr>
              <p:nvPr/>
            </p:nvSpPr>
            <p:spPr>
              <a:xfrm>
                <a:off x="755576" y="5517232"/>
                <a:ext cx="5256584" cy="1290738"/>
              </a:xfrm>
              <a:prstGeom prst="rect">
                <a:avLst/>
              </a:prstGeom>
              <a:blipFill rotWithShape="1">
                <a:blip r:embed="rId3" cstate="print"/>
                <a:stretch>
                  <a:fillRect l="-1044" t="-1887"/>
                </a:stretch>
              </a:blipFill>
            </p:spPr>
            <p:txBody>
              <a:bodyPr/>
              <a:lstStyle/>
              <a:p>
                <a:r>
                  <a:rPr lang="es-ES">
                    <a:noFill/>
                  </a:rPr>
                  <a:t> </a:t>
                </a:r>
              </a:p>
            </p:txBody>
          </p:sp>
        </mc:Fallback>
      </mc:AlternateContent>
    </p:spTree>
    <p:extLst>
      <p:ext uri="{BB962C8B-B14F-4D97-AF65-F5344CB8AC3E}">
        <p14:creationId xmlns:p14="http://schemas.microsoft.com/office/powerpoint/2010/main" xmlns="" val="2971481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16" y="1484784"/>
            <a:ext cx="7056784" cy="830997"/>
          </a:xfrm>
          <a:prstGeom prst="rect">
            <a:avLst/>
          </a:prstGeom>
          <a:noFill/>
        </p:spPr>
        <p:txBody>
          <a:bodyPr wrap="square" rtlCol="0">
            <a:spAutoFit/>
          </a:bodyPr>
          <a:lstStyle/>
          <a:p>
            <a:r>
              <a:rPr lang="es-ES" sz="2400" b="1" dirty="0" smtClean="0"/>
              <a:t>¿CON QUÉ VALORES DE </a:t>
            </a:r>
            <a:r>
              <a:rPr lang="el-GR" sz="2400" b="1" dirty="0" smtClean="0"/>
              <a:t>α</a:t>
            </a:r>
            <a:r>
              <a:rPr lang="es-ES" sz="2400" b="1" dirty="0" smtClean="0"/>
              <a:t> SE VAN A COMPARAR</a:t>
            </a:r>
          </a:p>
          <a:p>
            <a:r>
              <a:rPr lang="es-ES" sz="2400" b="1" dirty="0" smtClean="0"/>
              <a:t> LOS CONJUNTOS DE DATOS OBJETO DE ESTUDIO?</a:t>
            </a:r>
            <a:endParaRPr lang="es-ES" sz="2400" b="1" dirty="0"/>
          </a:p>
        </p:txBody>
      </p:sp>
      <p:sp>
        <p:nvSpPr>
          <p:cNvPr id="3" name="2 CuadroTexto"/>
          <p:cNvSpPr txBox="1"/>
          <p:nvPr/>
        </p:nvSpPr>
        <p:spPr>
          <a:xfrm>
            <a:off x="899592" y="2924944"/>
            <a:ext cx="6984776" cy="2308324"/>
          </a:xfrm>
          <a:prstGeom prst="rect">
            <a:avLst/>
          </a:prstGeom>
          <a:noFill/>
        </p:spPr>
        <p:txBody>
          <a:bodyPr wrap="square" rtlCol="0">
            <a:spAutoFit/>
          </a:bodyPr>
          <a:lstStyle/>
          <a:p>
            <a:pPr algn="ctr"/>
            <a:r>
              <a:rPr lang="es-ES" b="1" dirty="0" smtClean="0"/>
              <a:t>0,5 - 0,55 - 0,6 - 0,65 - 0,7 - 0,75 - 0,8 - 0,82 - 0,84 - 0,86 - 0,88 - 0,9</a:t>
            </a:r>
          </a:p>
          <a:p>
            <a:pPr algn="ctr"/>
            <a:endParaRPr lang="es-ES" b="1" dirty="0" smtClean="0"/>
          </a:p>
          <a:p>
            <a:pPr algn="ctr"/>
            <a:r>
              <a:rPr lang="es-ES" b="1" dirty="0" smtClean="0"/>
              <a:t>0,91 - 0,92 - 0,93 - 0,94 - 0,95 - 0,96 - 0,97 - 0,98 - 0,99 – 1</a:t>
            </a:r>
          </a:p>
          <a:p>
            <a:pPr algn="ctr"/>
            <a:endParaRPr lang="es-ES" b="1" dirty="0" smtClean="0"/>
          </a:p>
          <a:p>
            <a:pPr algn="ctr"/>
            <a:r>
              <a:rPr lang="es-ES" b="1" dirty="0" smtClean="0"/>
              <a:t>1,01 - 1,02 - 1,03 - 1,04 - 1,05 - 1,06 - 1,07 - 1,08 - 1,09 - 1,1</a:t>
            </a:r>
          </a:p>
          <a:p>
            <a:pPr algn="ctr"/>
            <a:endParaRPr lang="es-ES" b="1" dirty="0" smtClean="0"/>
          </a:p>
          <a:p>
            <a:pPr algn="ctr"/>
            <a:r>
              <a:rPr lang="es-ES" b="1" dirty="0" smtClean="0"/>
              <a:t>0,12 - 1,14 - 1,16 - 1,18 - 1,2 - 1,25 - 1,3 - 1,35 - 1,4 - 1,45 - 1,5</a:t>
            </a:r>
          </a:p>
          <a:p>
            <a:endParaRPr lang="es-ES" dirty="0"/>
          </a:p>
        </p:txBody>
      </p:sp>
    </p:spTree>
    <p:extLst>
      <p:ext uri="{BB962C8B-B14F-4D97-AF65-F5344CB8AC3E}">
        <p14:creationId xmlns:p14="http://schemas.microsoft.com/office/powerpoint/2010/main" xmlns="" val="3100760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779912" y="1700808"/>
            <a:ext cx="4104456" cy="4247317"/>
          </a:xfrm>
          <a:prstGeom prst="rect">
            <a:avLst/>
          </a:prstGeom>
          <a:noFill/>
        </p:spPr>
        <p:txBody>
          <a:bodyPr wrap="square" rtlCol="0">
            <a:spAutoFit/>
          </a:bodyPr>
          <a:lstStyle/>
          <a:p>
            <a:pPr algn="just"/>
            <a:r>
              <a:rPr lang="es-ES" b="1" dirty="0" smtClean="0"/>
              <a:t>George Kingsley Zipf (1902-1950),  lingüista y filólogo estadounidense, aplicó técnicas de análisis estadístico al estudio de diferentes lenguas. </a:t>
            </a:r>
          </a:p>
          <a:p>
            <a:pPr algn="just"/>
            <a:endParaRPr lang="es-ES" b="1" dirty="0" smtClean="0"/>
          </a:p>
          <a:p>
            <a:pPr algn="just"/>
            <a:r>
              <a:rPr lang="es-ES" b="1" dirty="0" smtClean="0"/>
              <a:t>La </a:t>
            </a:r>
            <a:r>
              <a:rPr lang="es-ES" b="1" u="sng" dirty="0" smtClean="0"/>
              <a:t>ley de Zipf </a:t>
            </a:r>
            <a:r>
              <a:rPr lang="es-ES" b="1" dirty="0" smtClean="0"/>
              <a:t>establece la frecuencia con la que se emplean las palabras más utilizadas en un idioma:</a:t>
            </a:r>
          </a:p>
          <a:p>
            <a:pPr algn="just"/>
            <a:endParaRPr lang="es-ES" b="1" dirty="0" smtClean="0"/>
          </a:p>
          <a:p>
            <a:pPr algn="just"/>
            <a:endParaRPr lang="es-ES" b="1" dirty="0" smtClean="0"/>
          </a:p>
          <a:p>
            <a:pPr algn="just"/>
            <a:endParaRPr lang="es-ES" b="1" dirty="0" smtClean="0"/>
          </a:p>
          <a:p>
            <a:pPr algn="just"/>
            <a:endParaRPr lang="es-ES" b="1" dirty="0" smtClean="0"/>
          </a:p>
          <a:p>
            <a:pPr algn="just"/>
            <a:r>
              <a:rPr lang="es-ES" b="1" dirty="0" smtClean="0"/>
              <a:t>Fn : Frecuencia de la palabra n-ésima más empleada </a:t>
            </a:r>
          </a:p>
          <a:p>
            <a:pPr algn="just"/>
            <a:r>
              <a:rPr lang="el-GR" b="1" dirty="0" smtClean="0"/>
              <a:t>α</a:t>
            </a:r>
            <a:r>
              <a:rPr lang="es-ES" b="1" dirty="0" smtClean="0"/>
              <a:t> : Parámetro próximo a 1</a:t>
            </a:r>
            <a:endParaRPr lang="es-ES" b="1"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pic>
        <p:nvPicPr>
          <p:cNvPr id="8195" name="Picture 3"/>
          <p:cNvPicPr>
            <a:picLocks noChangeAspect="1" noChangeArrowheads="1"/>
          </p:cNvPicPr>
          <p:nvPr/>
        </p:nvPicPr>
        <p:blipFill>
          <a:blip r:embed="rId2" cstate="print"/>
          <a:srcRect/>
          <a:stretch>
            <a:fillRect/>
          </a:stretch>
        </p:blipFill>
        <p:spPr bwMode="auto">
          <a:xfrm>
            <a:off x="5220072" y="4077072"/>
            <a:ext cx="885825" cy="676275"/>
          </a:xfrm>
          <a:prstGeom prst="rect">
            <a:avLst/>
          </a:prstGeom>
          <a:noFill/>
          <a:ln w="9525">
            <a:noFill/>
            <a:miter lim="800000"/>
            <a:headEnd/>
            <a:tailEnd/>
          </a:ln>
        </p:spPr>
      </p:pic>
      <p:pic>
        <p:nvPicPr>
          <p:cNvPr id="8197" name="Picture 5" descr="George Kingsley Zipf 1917.jpg"/>
          <p:cNvPicPr>
            <a:picLocks noChangeAspect="1" noChangeArrowheads="1"/>
          </p:cNvPicPr>
          <p:nvPr/>
        </p:nvPicPr>
        <p:blipFill>
          <a:blip r:embed="rId3" cstate="print"/>
          <a:srcRect/>
          <a:stretch>
            <a:fillRect/>
          </a:stretch>
        </p:blipFill>
        <p:spPr bwMode="auto">
          <a:xfrm>
            <a:off x="971600" y="1988840"/>
            <a:ext cx="2520280" cy="3468772"/>
          </a:xfrm>
          <a:prstGeom prst="rect">
            <a:avLst/>
          </a:prstGeom>
          <a:noFill/>
        </p:spPr>
      </p:pic>
      <p:sp>
        <p:nvSpPr>
          <p:cNvPr id="7" name="6 CuadroTexto"/>
          <p:cNvSpPr txBox="1"/>
          <p:nvPr/>
        </p:nvSpPr>
        <p:spPr>
          <a:xfrm>
            <a:off x="2699792" y="836712"/>
            <a:ext cx="2897524" cy="523220"/>
          </a:xfrm>
          <a:prstGeom prst="rect">
            <a:avLst/>
          </a:prstGeom>
          <a:noFill/>
        </p:spPr>
        <p:txBody>
          <a:bodyPr wrap="none" rtlCol="0">
            <a:spAutoFit/>
          </a:bodyPr>
          <a:lstStyle/>
          <a:p>
            <a:r>
              <a:rPr lang="es-ES" sz="2800" b="1" u="sng" dirty="0" smtClean="0"/>
              <a:t>FÓRMULA DE ZIPF</a:t>
            </a:r>
            <a:endParaRPr lang="es-ES" sz="2800" b="1" u="sng" dirty="0"/>
          </a:p>
        </p:txBody>
      </p:sp>
    </p:spTree>
    <p:extLst>
      <p:ext uri="{BB962C8B-B14F-4D97-AF65-F5344CB8AC3E}">
        <p14:creationId xmlns:p14="http://schemas.microsoft.com/office/powerpoint/2010/main" xmlns="" val="3704319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988840"/>
            <a:ext cx="7272808" cy="2862322"/>
          </a:xfrm>
          <a:prstGeom prst="rect">
            <a:avLst/>
          </a:prstGeom>
          <a:noFill/>
        </p:spPr>
        <p:txBody>
          <a:bodyPr wrap="square" rtlCol="0">
            <a:spAutoFit/>
          </a:bodyPr>
          <a:lstStyle/>
          <a:p>
            <a:r>
              <a:rPr lang="es-ES" sz="2400" b="1" u="sng" dirty="0" smtClean="0"/>
              <a:t>REDEFINIENDO LOS OBJETIVOS DEL PRESENTE TRABAJO</a:t>
            </a:r>
          </a:p>
          <a:p>
            <a:endParaRPr lang="es-ES" dirty="0" smtClean="0"/>
          </a:p>
          <a:p>
            <a:endParaRPr lang="es-ES" dirty="0" smtClean="0"/>
          </a:p>
          <a:p>
            <a:pPr>
              <a:buFont typeface="Wingdings" pitchFamily="2" charset="2"/>
              <a:buChar char="§"/>
            </a:pPr>
            <a:r>
              <a:rPr lang="es-ES" sz="2000" b="1" dirty="0" smtClean="0"/>
              <a:t> </a:t>
            </a:r>
            <a:r>
              <a:rPr lang="es-ES" sz="2000" b="1" u="sng" dirty="0" smtClean="0"/>
              <a:t>No se podrá concluir </a:t>
            </a:r>
            <a:r>
              <a:rPr lang="es-ES" sz="2000" b="1" dirty="0" smtClean="0"/>
              <a:t>que determinado conjunto de datos sigue o no sigue una ley de Zipf.</a:t>
            </a:r>
          </a:p>
          <a:p>
            <a:endParaRPr lang="es-ES" sz="2000" b="1" dirty="0" smtClean="0"/>
          </a:p>
          <a:p>
            <a:pPr>
              <a:buFont typeface="Wingdings" pitchFamily="2" charset="2"/>
              <a:buChar char="§"/>
            </a:pPr>
            <a:r>
              <a:rPr lang="es-ES" sz="2000" b="1" dirty="0" smtClean="0"/>
              <a:t> Se hallará sin embargo </a:t>
            </a:r>
            <a:r>
              <a:rPr lang="es-ES" sz="2000" b="1" u="sng" dirty="0" smtClean="0"/>
              <a:t>cuál es el valor de </a:t>
            </a:r>
            <a:r>
              <a:rPr lang="el-GR" sz="2000" b="1" u="sng" dirty="0" smtClean="0"/>
              <a:t>α</a:t>
            </a:r>
            <a:r>
              <a:rPr lang="es-ES" sz="2000" b="1" u="sng" dirty="0" smtClean="0"/>
              <a:t> </a:t>
            </a:r>
            <a:r>
              <a:rPr lang="es-ES" sz="2000" b="1" dirty="0" smtClean="0"/>
              <a:t>que más se aproxima a ese conjunto </a:t>
            </a:r>
            <a:r>
              <a:rPr lang="es-ES" sz="2000" b="1" u="sng" dirty="0" smtClean="0"/>
              <a:t>según cada una de las seis formas </a:t>
            </a:r>
            <a:r>
              <a:rPr lang="es-ES" sz="2000" b="1" dirty="0" smtClean="0"/>
              <a:t>en las que se ha planteado este problema. </a:t>
            </a:r>
            <a:endParaRPr lang="es-ES" sz="2000" b="1" dirty="0"/>
          </a:p>
        </p:txBody>
      </p:sp>
    </p:spTree>
    <p:extLst>
      <p:ext uri="{BB962C8B-B14F-4D97-AF65-F5344CB8AC3E}">
        <p14:creationId xmlns:p14="http://schemas.microsoft.com/office/powerpoint/2010/main" xmlns="" val="439361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043608" y="1010345"/>
            <a:ext cx="6696744" cy="461665"/>
          </a:xfrm>
          <a:prstGeom prst="rect">
            <a:avLst/>
          </a:prstGeom>
          <a:noFill/>
        </p:spPr>
        <p:txBody>
          <a:bodyPr wrap="square" rtlCol="0">
            <a:spAutoFit/>
          </a:bodyPr>
          <a:lstStyle/>
          <a:p>
            <a:pPr algn="ctr"/>
            <a:r>
              <a:rPr lang="es-ES" sz="2400" b="1" u="sng" dirty="0" smtClean="0"/>
              <a:t>¿CÓMO SE HAN REALIZADO LOS CÁLCULOS?</a:t>
            </a:r>
            <a:endParaRPr lang="es-ES" sz="2400" b="1" u="sng" dirty="0"/>
          </a:p>
        </p:txBody>
      </p:sp>
      <p:sp>
        <p:nvSpPr>
          <p:cNvPr id="6" name="5 CuadroTexto"/>
          <p:cNvSpPr txBox="1"/>
          <p:nvPr/>
        </p:nvSpPr>
        <p:spPr>
          <a:xfrm>
            <a:off x="538704" y="1988840"/>
            <a:ext cx="7488832" cy="3385542"/>
          </a:xfrm>
          <a:prstGeom prst="rect">
            <a:avLst/>
          </a:prstGeom>
          <a:noFill/>
        </p:spPr>
        <p:txBody>
          <a:bodyPr wrap="square" rtlCol="0">
            <a:spAutoFit/>
          </a:bodyPr>
          <a:lstStyle/>
          <a:p>
            <a:pPr algn="just"/>
            <a:r>
              <a:rPr lang="es-ES" sz="2000" b="1" dirty="0" smtClean="0"/>
              <a:t>Se ha diseñado una hoja de cálculo para cada conjunto de datos y para cada forma de reducir sus frecuencias:</a:t>
            </a:r>
          </a:p>
          <a:p>
            <a:pPr algn="just"/>
            <a:r>
              <a:rPr lang="es-ES" sz="2000" b="1" dirty="0" smtClean="0"/>
              <a:t>  </a:t>
            </a:r>
          </a:p>
          <a:p>
            <a:pPr marL="285750" indent="-285750" algn="just">
              <a:buFont typeface="Arial" pitchFamily="34" charset="0"/>
              <a:buChar char="•"/>
            </a:pPr>
            <a:r>
              <a:rPr lang="es-ES" sz="2000" b="1" dirty="0" smtClean="0"/>
              <a:t>Reduciendo los datos tomando como referencia la </a:t>
            </a:r>
            <a:r>
              <a:rPr lang="es-ES" sz="2000" b="1" u="sng" dirty="0" smtClean="0"/>
              <a:t>moda</a:t>
            </a:r>
            <a:r>
              <a:rPr lang="es-ES" sz="2000" b="1" dirty="0" smtClean="0"/>
              <a:t> de dichos datos.</a:t>
            </a:r>
          </a:p>
          <a:p>
            <a:pPr marL="285750" indent="-285750" algn="just">
              <a:buFont typeface="Arial" pitchFamily="34" charset="0"/>
              <a:buChar char="•"/>
            </a:pPr>
            <a:endParaRPr lang="es-ES" sz="2000" b="1" dirty="0"/>
          </a:p>
          <a:p>
            <a:pPr marL="285750" indent="-285750" algn="just">
              <a:buFont typeface="Arial" pitchFamily="34" charset="0"/>
              <a:buChar char="•"/>
            </a:pPr>
            <a:r>
              <a:rPr lang="es-ES" sz="2000" b="1" dirty="0" smtClean="0"/>
              <a:t>Reduciendo los datos tomando como referencia la </a:t>
            </a:r>
            <a:r>
              <a:rPr lang="es-ES" sz="2000" b="1" u="sng" dirty="0" smtClean="0"/>
              <a:t>suma</a:t>
            </a:r>
            <a:r>
              <a:rPr lang="es-ES" sz="2000" b="1" dirty="0" smtClean="0"/>
              <a:t> del total acumulado de estos.</a:t>
            </a:r>
            <a:endParaRPr lang="es-ES" sz="2000" b="1" dirty="0"/>
          </a:p>
          <a:p>
            <a:pPr marL="285750" indent="-285750">
              <a:buFont typeface="Arial" pitchFamily="34" charset="0"/>
              <a:buChar char="•"/>
            </a:pPr>
            <a:endParaRPr lang="es-ES" dirty="0" smtClean="0"/>
          </a:p>
          <a:p>
            <a:r>
              <a:rPr lang="es-ES" dirty="0" smtClean="0"/>
              <a:t/>
            </a:r>
            <a:br>
              <a:rPr lang="es-ES" dirty="0" smtClean="0"/>
            </a:br>
            <a:endParaRPr lang="es-ES" dirty="0"/>
          </a:p>
        </p:txBody>
      </p:sp>
    </p:spTree>
    <p:extLst>
      <p:ext uri="{BB962C8B-B14F-4D97-AF65-F5344CB8AC3E}">
        <p14:creationId xmlns:p14="http://schemas.microsoft.com/office/powerpoint/2010/main" xmlns="" val="2369712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8477" y="476672"/>
            <a:ext cx="7200800" cy="461665"/>
          </a:xfrm>
          <a:prstGeom prst="rect">
            <a:avLst/>
          </a:prstGeom>
          <a:noFill/>
        </p:spPr>
        <p:txBody>
          <a:bodyPr wrap="square" rtlCol="0">
            <a:spAutoFit/>
          </a:bodyPr>
          <a:lstStyle/>
          <a:p>
            <a:pPr algn="ctr"/>
            <a:r>
              <a:rPr lang="es-ES" sz="2400" b="1" u="sng" dirty="0" smtClean="0"/>
              <a:t>DATOS REDUCIDOS SEGÚN LA MODA </a:t>
            </a:r>
            <a:endParaRPr lang="es-ES" sz="2400" b="1" u="sng" dirty="0"/>
          </a:p>
        </p:txBody>
      </p:sp>
      <p:sp>
        <p:nvSpPr>
          <p:cNvPr id="3" name="2 CuadroTexto"/>
          <p:cNvSpPr txBox="1"/>
          <p:nvPr/>
        </p:nvSpPr>
        <p:spPr>
          <a:xfrm>
            <a:off x="503548" y="1089610"/>
            <a:ext cx="7560840" cy="1015663"/>
          </a:xfrm>
          <a:prstGeom prst="rect">
            <a:avLst/>
          </a:prstGeom>
          <a:noFill/>
        </p:spPr>
        <p:txBody>
          <a:bodyPr wrap="square" rtlCol="0">
            <a:spAutoFit/>
          </a:bodyPr>
          <a:lstStyle/>
          <a:p>
            <a:r>
              <a:rPr lang="es-ES" sz="2000" b="1" dirty="0"/>
              <a:t>S</a:t>
            </a:r>
            <a:r>
              <a:rPr lang="es-ES" sz="2000" b="1" dirty="0" smtClean="0"/>
              <a:t>e </a:t>
            </a:r>
            <a:r>
              <a:rPr lang="es-ES" sz="2000" b="1" dirty="0"/>
              <a:t>presenta la hoja de cálculo empleada para los datos de los diez municipios más poblados de Extremadura reducidos dividiendo entre la moda: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5948" y="2276872"/>
            <a:ext cx="6868196" cy="42484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99816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1556792"/>
            <a:ext cx="7200800" cy="4062651"/>
          </a:xfrm>
          <a:prstGeom prst="rect">
            <a:avLst/>
          </a:prstGeom>
          <a:noFill/>
        </p:spPr>
        <p:txBody>
          <a:bodyPr wrap="square" rtlCol="0">
            <a:spAutoFit/>
          </a:bodyPr>
          <a:lstStyle/>
          <a:p>
            <a:pPr algn="just"/>
            <a:r>
              <a:rPr lang="es-ES" sz="2000" b="1" dirty="0" smtClean="0"/>
              <a:t>Para finalizar, se han calculado las tres distancias entre estas dos sucesiones, empleando para ello fórmulas que nos aporta la hoja de cálculo</a:t>
            </a:r>
            <a:r>
              <a:rPr lang="es-ES" sz="2000" b="1" dirty="0" smtClean="0"/>
              <a:t>:</a:t>
            </a:r>
          </a:p>
          <a:p>
            <a:pPr algn="just"/>
            <a:endParaRPr lang="es-ES" sz="2000" b="1" dirty="0" smtClean="0"/>
          </a:p>
          <a:p>
            <a:pPr lvl="0" algn="just">
              <a:buFont typeface="Wingdings" pitchFamily="2" charset="2"/>
              <a:buChar char="§"/>
            </a:pPr>
            <a:r>
              <a:rPr lang="es-ES" sz="2000" b="1" dirty="0" smtClean="0"/>
              <a:t> Para  </a:t>
            </a:r>
            <a:r>
              <a:rPr lang="es-ES" sz="2000" b="1" dirty="0" err="1" smtClean="0"/>
              <a:t>dmax</a:t>
            </a:r>
            <a:r>
              <a:rPr lang="es-ES" sz="2000" b="1" dirty="0" smtClean="0"/>
              <a:t> </a:t>
            </a:r>
            <a:r>
              <a:rPr lang="es-ES" sz="2000" b="1" dirty="0" smtClean="0"/>
              <a:t>se ha aplicado la fórmula =MAX(F2:F11</a:t>
            </a:r>
            <a:r>
              <a:rPr lang="es-ES" sz="2000" b="1" dirty="0" smtClean="0"/>
              <a:t>)</a:t>
            </a:r>
          </a:p>
          <a:p>
            <a:pPr lvl="0" algn="just"/>
            <a:endParaRPr lang="es-ES" sz="2000" b="1" dirty="0" smtClean="0"/>
          </a:p>
          <a:p>
            <a:pPr lvl="0" algn="just">
              <a:buFont typeface="Wingdings" pitchFamily="2" charset="2"/>
              <a:buChar char="§"/>
            </a:pPr>
            <a:r>
              <a:rPr lang="es-ES" sz="2000" b="1" dirty="0" smtClean="0"/>
              <a:t> Para </a:t>
            </a:r>
            <a:r>
              <a:rPr lang="es-ES" sz="2000" b="1" dirty="0" err="1" smtClean="0"/>
              <a:t>dsum</a:t>
            </a:r>
            <a:r>
              <a:rPr lang="es-ES" sz="2000" b="1" dirty="0" smtClean="0"/>
              <a:t> </a:t>
            </a:r>
            <a:r>
              <a:rPr lang="es-ES" sz="2000" b="1" dirty="0" smtClean="0"/>
              <a:t>se suma toda la columna (F) empleando para ello    =SUMA(F2:F11</a:t>
            </a:r>
            <a:r>
              <a:rPr lang="es-ES" sz="2000" b="1" dirty="0" smtClean="0"/>
              <a:t>)</a:t>
            </a:r>
          </a:p>
          <a:p>
            <a:pPr lvl="0" algn="just">
              <a:buFont typeface="Wingdings" pitchFamily="2" charset="2"/>
              <a:buChar char="§"/>
            </a:pPr>
            <a:endParaRPr lang="es-ES" sz="2000" b="1" dirty="0" smtClean="0"/>
          </a:p>
          <a:p>
            <a:pPr lvl="0" algn="just">
              <a:buFont typeface="Wingdings" pitchFamily="2" charset="2"/>
              <a:buChar char="§"/>
            </a:pPr>
            <a:r>
              <a:rPr lang="es-ES" sz="2000" b="1" dirty="0" smtClean="0"/>
              <a:t> Para </a:t>
            </a:r>
            <a:r>
              <a:rPr lang="es-ES" sz="2000" b="1" dirty="0" err="1" smtClean="0"/>
              <a:t>dPit</a:t>
            </a:r>
            <a:r>
              <a:rPr lang="es-ES" sz="2000" b="1" dirty="0" smtClean="0"/>
              <a:t> </a:t>
            </a:r>
            <a:r>
              <a:rPr lang="es-ES" sz="2000" b="1" dirty="0" smtClean="0"/>
              <a:t>se calcula la raíz cuadrada de la suma de los cuadrados de la columna (F) usando la fórmula</a:t>
            </a:r>
            <a:r>
              <a:rPr lang="es-ES" sz="2000" b="1" dirty="0" smtClean="0"/>
              <a:t>:</a:t>
            </a:r>
          </a:p>
          <a:p>
            <a:pPr lvl="0" algn="just"/>
            <a:r>
              <a:rPr lang="es-ES" sz="2000" b="1" dirty="0" smtClean="0"/>
              <a:t>     </a:t>
            </a:r>
            <a:r>
              <a:rPr lang="es-ES" sz="2000" b="1" dirty="0" smtClean="0"/>
              <a:t>=RCUAD(SUMA.CUADRADOS(F2:F11</a:t>
            </a:r>
            <a:r>
              <a:rPr lang="es-ES" sz="2000" b="1" dirty="0" smtClean="0"/>
              <a:t>))</a:t>
            </a:r>
            <a:endParaRPr lang="es-ES" sz="2000" b="1" dirty="0" smtClean="0"/>
          </a:p>
          <a:p>
            <a:pPr algn="just"/>
            <a:endParaRPr lang="es-ES" dirty="0"/>
          </a:p>
        </p:txBody>
      </p:sp>
    </p:spTree>
    <p:extLst>
      <p:ext uri="{BB962C8B-B14F-4D97-AF65-F5344CB8AC3E}">
        <p14:creationId xmlns:p14="http://schemas.microsoft.com/office/powerpoint/2010/main" xmlns="" val="4243621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476672"/>
            <a:ext cx="6912768" cy="461665"/>
          </a:xfrm>
          <a:prstGeom prst="rect">
            <a:avLst/>
          </a:prstGeom>
          <a:noFill/>
        </p:spPr>
        <p:txBody>
          <a:bodyPr wrap="square" rtlCol="0">
            <a:spAutoFit/>
          </a:bodyPr>
          <a:lstStyle/>
          <a:p>
            <a:pPr algn="ctr"/>
            <a:r>
              <a:rPr lang="es-ES" sz="2400" b="1" u="sng" dirty="0" smtClean="0"/>
              <a:t>DATOS REDUCIDOS SEGÚN LA SUMA</a:t>
            </a:r>
            <a:endParaRPr lang="es-ES" sz="2400" b="1" u="sng" dirty="0"/>
          </a:p>
        </p:txBody>
      </p:sp>
      <p:sp>
        <p:nvSpPr>
          <p:cNvPr id="3" name="2 CuadroTexto"/>
          <p:cNvSpPr txBox="1"/>
          <p:nvPr/>
        </p:nvSpPr>
        <p:spPr>
          <a:xfrm>
            <a:off x="467544" y="1196752"/>
            <a:ext cx="7560840" cy="707886"/>
          </a:xfrm>
          <a:prstGeom prst="rect">
            <a:avLst/>
          </a:prstGeom>
          <a:noFill/>
        </p:spPr>
        <p:txBody>
          <a:bodyPr wrap="square" rtlCol="0">
            <a:spAutoFit/>
          </a:bodyPr>
          <a:lstStyle/>
          <a:p>
            <a:r>
              <a:rPr lang="es-ES" sz="2000" b="1" dirty="0"/>
              <a:t>Se ha vuelto a escoger el ejemplo de </a:t>
            </a:r>
            <a:r>
              <a:rPr lang="es-ES" sz="2000" b="1" i="1" dirty="0"/>
              <a:t>los municipios de Extremadura </a:t>
            </a:r>
            <a:r>
              <a:rPr lang="es-ES" sz="2000" b="1" dirty="0"/>
              <a:t>para exponer dichos </a:t>
            </a:r>
            <a:r>
              <a:rPr lang="es-ES" sz="2000" b="1" dirty="0" smtClean="0"/>
              <a:t>cálculos:</a:t>
            </a:r>
            <a:endParaRPr lang="es-ES" sz="2000"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2360" y="2204863"/>
            <a:ext cx="6992040" cy="41668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125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332656"/>
            <a:ext cx="6912768" cy="461665"/>
          </a:xfrm>
          <a:prstGeom prst="rect">
            <a:avLst/>
          </a:prstGeom>
          <a:noFill/>
        </p:spPr>
        <p:txBody>
          <a:bodyPr wrap="square" rtlCol="0">
            <a:spAutoFit/>
          </a:bodyPr>
          <a:lstStyle/>
          <a:p>
            <a:pPr algn="ctr"/>
            <a:r>
              <a:rPr lang="es-ES" sz="2400" b="1" u="sng" dirty="0" smtClean="0"/>
              <a:t>RESULTADOS OBTENIDOS</a:t>
            </a:r>
            <a:endParaRPr lang="es-ES" sz="2400" b="1" u="sng" dirty="0"/>
          </a:p>
        </p:txBody>
      </p:sp>
      <p:sp>
        <p:nvSpPr>
          <p:cNvPr id="3" name="2 CuadroTexto"/>
          <p:cNvSpPr txBox="1"/>
          <p:nvPr/>
        </p:nvSpPr>
        <p:spPr>
          <a:xfrm>
            <a:off x="539552" y="1556792"/>
            <a:ext cx="3456384" cy="3847207"/>
          </a:xfrm>
          <a:prstGeom prst="rect">
            <a:avLst/>
          </a:prstGeom>
          <a:noFill/>
        </p:spPr>
        <p:txBody>
          <a:bodyPr wrap="square" rtlCol="0">
            <a:spAutoFit/>
          </a:bodyPr>
          <a:lstStyle/>
          <a:p>
            <a:pPr algn="just"/>
            <a:r>
              <a:rPr lang="es-ES" sz="1600" b="1" dirty="0" smtClean="0"/>
              <a:t>Una vez realizados los cálculos para cada uno de los valores para </a:t>
            </a:r>
            <a:r>
              <a:rPr lang="el-GR" sz="1600" b="1" dirty="0" smtClean="0"/>
              <a:t>α</a:t>
            </a:r>
            <a:r>
              <a:rPr lang="es-ES" sz="1600" b="1" dirty="0" smtClean="0"/>
              <a:t> </a:t>
            </a:r>
            <a:r>
              <a:rPr lang="es-ES" sz="1600" b="1" dirty="0" smtClean="0"/>
              <a:t>seleccionados, se ha elaborado una tabla resumen con cada una de las diferentes distancias obtenidas para cada uno de estos valores</a:t>
            </a:r>
            <a:r>
              <a:rPr lang="es-ES" sz="1600" b="1" dirty="0" smtClean="0"/>
              <a:t>.</a:t>
            </a:r>
          </a:p>
          <a:p>
            <a:pPr algn="just"/>
            <a:endParaRPr lang="es-ES" sz="1600" b="1" dirty="0" smtClean="0"/>
          </a:p>
          <a:p>
            <a:pPr algn="just"/>
            <a:r>
              <a:rPr lang="es-ES" sz="1600" b="1" dirty="0" smtClean="0"/>
              <a:t>A </a:t>
            </a:r>
            <a:r>
              <a:rPr lang="es-ES" sz="1600" b="1" dirty="0" smtClean="0"/>
              <a:t>continuación, se puede ver la tabla elaborada para las poblaciones de las diez mayores capitales europeas reducidas dividiendo cada uno de estos datos entre la moda indicando en cada caso, el valor para  más adecuado</a:t>
            </a:r>
            <a:r>
              <a:rPr lang="es-ES" b="1" dirty="0" smtClean="0"/>
              <a:t>:</a:t>
            </a:r>
          </a:p>
          <a:p>
            <a:endParaRPr lang="es-ES" b="1" dirty="0"/>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5725" cy="190500"/>
          </a:xfrm>
          <a:prstGeom prst="rect">
            <a:avLst/>
          </a:prstGeom>
          <a:noFill/>
        </p:spPr>
      </p:pic>
      <p:graphicFrame>
        <p:nvGraphicFramePr>
          <p:cNvPr id="7" name="6 Tabla"/>
          <p:cNvGraphicFramePr>
            <a:graphicFrameLocks noGrp="1"/>
          </p:cNvGraphicFramePr>
          <p:nvPr/>
        </p:nvGraphicFramePr>
        <p:xfrm>
          <a:off x="4283966" y="1124747"/>
          <a:ext cx="3816428" cy="5400598"/>
        </p:xfrm>
        <a:graphic>
          <a:graphicData uri="http://schemas.openxmlformats.org/drawingml/2006/table">
            <a:tbl>
              <a:tblPr/>
              <a:tblGrid>
                <a:gridCol w="954107"/>
                <a:gridCol w="954107"/>
                <a:gridCol w="954107"/>
                <a:gridCol w="954107"/>
              </a:tblGrid>
              <a:tr h="284242">
                <a:tc>
                  <a:txBody>
                    <a:bodyPr/>
                    <a:lstStyle/>
                    <a:p>
                      <a:pPr algn="ctr">
                        <a:lnSpc>
                          <a:spcPct val="115000"/>
                        </a:lnSpc>
                        <a:spcAft>
                          <a:spcPts val="0"/>
                        </a:spcAft>
                      </a:pPr>
                      <a:r>
                        <a:rPr lang="el-GR" sz="1000" dirty="0" smtClean="0">
                          <a:solidFill>
                            <a:srgbClr val="000000"/>
                          </a:solidFill>
                          <a:latin typeface="Calibri"/>
                          <a:ea typeface="Times New Roman"/>
                          <a:cs typeface="Times New Roman"/>
                        </a:rPr>
                        <a:t>α</a:t>
                      </a:r>
                      <a:endParaRPr lang="es-ES" sz="1000" dirty="0">
                        <a:solidFill>
                          <a:srgbClr val="000000"/>
                        </a:solidFill>
                        <a:latin typeface="Calibri"/>
                        <a:ea typeface="Times New Roman"/>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d</a:t>
                      </a:r>
                      <a:r>
                        <a:rPr lang="es-ES" sz="1000" baseline="-25000">
                          <a:solidFill>
                            <a:srgbClr val="000000"/>
                          </a:solidFill>
                          <a:latin typeface="Calibri"/>
                          <a:ea typeface="Times New Roman"/>
                          <a:cs typeface="Times New Roman"/>
                        </a:rPr>
                        <a:t>máx</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d</a:t>
                      </a:r>
                      <a:r>
                        <a:rPr lang="es-ES" sz="1000" baseline="-25000">
                          <a:solidFill>
                            <a:srgbClr val="000000"/>
                          </a:solidFill>
                          <a:latin typeface="Calibri"/>
                          <a:ea typeface="Times New Roman"/>
                          <a:cs typeface="Times New Roman"/>
                        </a:rPr>
                        <a:t>sum</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d</a:t>
                      </a:r>
                      <a:r>
                        <a:rPr lang="es-ES" sz="1000" baseline="-25000">
                          <a:solidFill>
                            <a:srgbClr val="000000"/>
                          </a:solidFill>
                          <a:latin typeface="Calibri"/>
                          <a:ea typeface="Times New Roman"/>
                          <a:cs typeface="Times New Roman"/>
                        </a:rPr>
                        <a:t>Pit</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0,2533</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1,3206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0,4586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0,55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0,2293</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1,0235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0,3678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0,206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0,751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0,2888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0,65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0,1835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0,501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0,2234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0,7</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0,1618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0,343</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0,1762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0,75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0,1408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0,2714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0,154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0,1206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0,3765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0,1592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0,82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0,1127</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0,4341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0,1676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0,84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0,1049</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0,4895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0,1783</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0,86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0,0972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0,5428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0,1908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0,88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0,0922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0,5942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0,2045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0,0981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0,6435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0,219</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0,101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0,6675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0,2265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0,1038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0,6911</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0,234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0,93</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0,1092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0,7368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0,2492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0,1065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0,7142</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0,2416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0,95</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0,1118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0,759</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0,2568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242">
                <a:tc>
                  <a:txBody>
                    <a:bodyPr/>
                    <a:lstStyle/>
                    <a:p>
                      <a:pPr algn="ctr">
                        <a:lnSpc>
                          <a:spcPct val="115000"/>
                        </a:lnSpc>
                        <a:spcAft>
                          <a:spcPts val="0"/>
                        </a:spcAft>
                      </a:pPr>
                      <a:r>
                        <a:rPr lang="es-ES" sz="1000">
                          <a:solidFill>
                            <a:srgbClr val="000000"/>
                          </a:solidFill>
                          <a:latin typeface="Calibri"/>
                          <a:ea typeface="Times New Roman"/>
                          <a:cs typeface="Times New Roman"/>
                        </a:rPr>
                        <a:t>0,96</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000">
                          <a:solidFill>
                            <a:srgbClr val="000000"/>
                          </a:solidFill>
                          <a:latin typeface="Calibri"/>
                          <a:ea typeface="Times New Roman"/>
                          <a:cs typeface="Times New Roman"/>
                        </a:rPr>
                        <a:t>0,1144</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a:solidFill>
                            <a:srgbClr val="000000"/>
                          </a:solidFill>
                          <a:latin typeface="Calibri"/>
                          <a:ea typeface="Times New Roman"/>
                          <a:cs typeface="Times New Roman"/>
                        </a:rPr>
                        <a:t>0,7808</a:t>
                      </a:r>
                      <a:endParaRPr lang="es-ES" sz="100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000" dirty="0">
                          <a:solidFill>
                            <a:srgbClr val="000000"/>
                          </a:solidFill>
                          <a:latin typeface="Calibri"/>
                          <a:ea typeface="Times New Roman"/>
                          <a:cs typeface="Times New Roman"/>
                        </a:rPr>
                        <a:t>0,2645</a:t>
                      </a:r>
                      <a:endParaRPr lang="es-ES" sz="1000" dirty="0">
                        <a:latin typeface="Calibri"/>
                        <a:ea typeface="Calibri"/>
                        <a:cs typeface="Times New Roman"/>
                      </a:endParaRPr>
                    </a:p>
                  </a:txBody>
                  <a:tcPr marL="40467" marR="404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85725" cy="190500"/>
          </a:xfrm>
          <a:prstGeom prst="rect">
            <a:avLst/>
          </a:prstGeom>
          <a:noFill/>
        </p:spPr>
      </p:pic>
    </p:spTree>
    <p:extLst>
      <p:ext uri="{BB962C8B-B14F-4D97-AF65-F5344CB8AC3E}">
        <p14:creationId xmlns:p14="http://schemas.microsoft.com/office/powerpoint/2010/main" xmlns="" val="26125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980728"/>
            <a:ext cx="6696744" cy="1292662"/>
          </a:xfrm>
          <a:prstGeom prst="rect">
            <a:avLst/>
          </a:prstGeom>
          <a:noFill/>
        </p:spPr>
        <p:txBody>
          <a:bodyPr wrap="square" rtlCol="0">
            <a:spAutoFit/>
          </a:bodyPr>
          <a:lstStyle/>
          <a:p>
            <a:pPr algn="just"/>
            <a:r>
              <a:rPr lang="es-ES" sz="2000" b="1" dirty="0" smtClean="0"/>
              <a:t>Después de realizar todos los cálculos se ha elaborado una tabla resumen para los cuatro conjuntos de datos, los seis valores de </a:t>
            </a:r>
            <a:r>
              <a:rPr lang="el-GR" sz="2000" b="1" dirty="0" smtClean="0"/>
              <a:t>α</a:t>
            </a:r>
            <a:r>
              <a:rPr lang="es-ES" sz="2000" b="1" dirty="0" smtClean="0"/>
              <a:t> obtenidos:</a:t>
            </a:r>
          </a:p>
          <a:p>
            <a:r>
              <a:rPr lang="es-ES" dirty="0" smtClean="0"/>
              <a:t>  </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xmlns="" val="86916753"/>
              </p:ext>
            </p:extLst>
          </p:nvPr>
        </p:nvGraphicFramePr>
        <p:xfrm>
          <a:off x="827584" y="2276872"/>
          <a:ext cx="6984777" cy="1512168"/>
        </p:xfrm>
        <a:graphic>
          <a:graphicData uri="http://schemas.openxmlformats.org/drawingml/2006/table">
            <a:tbl>
              <a:tblPr firstRow="1" firstCol="1" bandRow="1"/>
              <a:tblGrid>
                <a:gridCol w="2591717"/>
                <a:gridCol w="1464882"/>
                <a:gridCol w="1352199"/>
                <a:gridCol w="1575979"/>
              </a:tblGrid>
              <a:tr h="504056">
                <a:tc>
                  <a:txBody>
                    <a:bodyPr/>
                    <a:lstStyle/>
                    <a:p>
                      <a:pPr algn="ctr">
                        <a:lnSpc>
                          <a:spcPct val="115000"/>
                        </a:lnSpc>
                        <a:spcAft>
                          <a:spcPts val="0"/>
                        </a:spcAft>
                      </a:pPr>
                      <a:r>
                        <a:rPr lang="es-ES" sz="1100" dirty="0">
                          <a:effectLst/>
                          <a:latin typeface="Calibri"/>
                          <a:ea typeface="Calibri"/>
                          <a:cs typeface="Times New Roman"/>
                        </a:rPr>
                        <a:t>Palabras “El Alcalde de Zalamea”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máx</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sum</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Pit</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0"/>
                        </a:spcAft>
                      </a:pPr>
                      <a:r>
                        <a:rPr lang="es-ES" sz="1100" dirty="0">
                          <a:effectLst/>
                          <a:latin typeface="Calibri"/>
                          <a:ea typeface="Calibri"/>
                          <a:cs typeface="Times New Roman"/>
                        </a:rPr>
                        <a:t>Reducción  1/Moda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ctr">
                        <a:lnSpc>
                          <a:spcPct val="115000"/>
                        </a:lnSpc>
                        <a:spcAft>
                          <a:spcPts val="0"/>
                        </a:spcAft>
                      </a:pPr>
                      <a:r>
                        <a:rPr lang="es-ES" sz="1100" dirty="0">
                          <a:effectLst/>
                          <a:latin typeface="Calibri"/>
                          <a:ea typeface="Calibri"/>
                          <a:cs typeface="Times New Roman"/>
                        </a:rPr>
                        <a:t>Reducción  1/Suma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1252039474"/>
              </p:ext>
            </p:extLst>
          </p:nvPr>
        </p:nvGraphicFramePr>
        <p:xfrm>
          <a:off x="827584" y="4365104"/>
          <a:ext cx="7056783" cy="1584174"/>
        </p:xfrm>
        <a:graphic>
          <a:graphicData uri="http://schemas.openxmlformats.org/drawingml/2006/table">
            <a:tbl>
              <a:tblPr firstRow="1" firstCol="1" bandRow="1"/>
              <a:tblGrid>
                <a:gridCol w="2618434"/>
                <a:gridCol w="1479984"/>
                <a:gridCol w="1366139"/>
                <a:gridCol w="1592226"/>
              </a:tblGrid>
              <a:tr h="528058">
                <a:tc>
                  <a:txBody>
                    <a:bodyPr/>
                    <a:lstStyle/>
                    <a:p>
                      <a:pPr algn="ctr">
                        <a:lnSpc>
                          <a:spcPct val="115000"/>
                        </a:lnSpc>
                        <a:spcAft>
                          <a:spcPts val="0"/>
                        </a:spcAft>
                      </a:pPr>
                      <a:r>
                        <a:rPr lang="es-ES" sz="1100" dirty="0">
                          <a:effectLst/>
                          <a:latin typeface="Calibri"/>
                          <a:ea typeface="Calibri"/>
                          <a:cs typeface="Times New Roman"/>
                        </a:rPr>
                        <a:t>Emoticonos Twitter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máx</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sum</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Pit</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8">
                <a:tc>
                  <a:txBody>
                    <a:bodyPr/>
                    <a:lstStyle/>
                    <a:p>
                      <a:pPr algn="ctr">
                        <a:lnSpc>
                          <a:spcPct val="115000"/>
                        </a:lnSpc>
                        <a:spcAft>
                          <a:spcPts val="0"/>
                        </a:spcAft>
                      </a:pPr>
                      <a:r>
                        <a:rPr lang="es-ES" sz="1100" dirty="0">
                          <a:effectLst/>
                          <a:latin typeface="Calibri"/>
                          <a:ea typeface="Calibri"/>
                          <a:cs typeface="Times New Roman"/>
                        </a:rPr>
                        <a:t>Reducción  1/Moda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1,07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8">
                <a:tc>
                  <a:txBody>
                    <a:bodyPr/>
                    <a:lstStyle/>
                    <a:p>
                      <a:pPr algn="ctr">
                        <a:lnSpc>
                          <a:spcPct val="115000"/>
                        </a:lnSpc>
                        <a:spcAft>
                          <a:spcPts val="0"/>
                        </a:spcAft>
                      </a:pPr>
                      <a:r>
                        <a:rPr lang="es-ES" sz="1100" dirty="0">
                          <a:effectLst/>
                          <a:latin typeface="Calibri"/>
                          <a:ea typeface="Calibri"/>
                          <a:cs typeface="Times New Roman"/>
                        </a:rPr>
                        <a:t>Reducción  1/Suma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1,03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683568" y="332656"/>
            <a:ext cx="6912768" cy="461665"/>
          </a:xfrm>
          <a:prstGeom prst="rect">
            <a:avLst/>
          </a:prstGeom>
          <a:noFill/>
        </p:spPr>
        <p:txBody>
          <a:bodyPr wrap="square" rtlCol="0">
            <a:spAutoFit/>
          </a:bodyPr>
          <a:lstStyle/>
          <a:p>
            <a:pPr algn="ctr"/>
            <a:r>
              <a:rPr lang="es-ES" sz="2400" b="1" u="sng" dirty="0" smtClean="0"/>
              <a:t>RESULTADOS OBTENIDOS: TABLAS-RESUMEN</a:t>
            </a:r>
            <a:endParaRPr lang="es-ES" sz="2400" b="1" u="sng" dirty="0"/>
          </a:p>
        </p:txBody>
      </p:sp>
    </p:spTree>
    <p:extLst>
      <p:ext uri="{BB962C8B-B14F-4D97-AF65-F5344CB8AC3E}">
        <p14:creationId xmlns:p14="http://schemas.microsoft.com/office/powerpoint/2010/main" xmlns="" val="34634899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3459724019"/>
              </p:ext>
            </p:extLst>
          </p:nvPr>
        </p:nvGraphicFramePr>
        <p:xfrm>
          <a:off x="899592" y="1196751"/>
          <a:ext cx="6984777" cy="1584177"/>
        </p:xfrm>
        <a:graphic>
          <a:graphicData uri="http://schemas.openxmlformats.org/drawingml/2006/table">
            <a:tbl>
              <a:tblPr firstRow="1" firstCol="1" bandRow="1"/>
              <a:tblGrid>
                <a:gridCol w="2591715"/>
                <a:gridCol w="1464883"/>
                <a:gridCol w="1352200"/>
                <a:gridCol w="1575979"/>
              </a:tblGrid>
              <a:tr h="528059">
                <a:tc>
                  <a:txBody>
                    <a:bodyPr/>
                    <a:lstStyle/>
                    <a:p>
                      <a:pPr algn="ctr">
                        <a:lnSpc>
                          <a:spcPct val="115000"/>
                        </a:lnSpc>
                        <a:spcAft>
                          <a:spcPts val="0"/>
                        </a:spcAft>
                      </a:pPr>
                      <a:r>
                        <a:rPr lang="es-ES" sz="1100" dirty="0">
                          <a:effectLst/>
                          <a:latin typeface="Calibri"/>
                          <a:ea typeface="Calibri"/>
                          <a:cs typeface="Times New Roman"/>
                        </a:rPr>
                        <a:t>Población Ciudades Europa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máx</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sum</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Pit</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gn="ctr">
                        <a:lnSpc>
                          <a:spcPct val="115000"/>
                        </a:lnSpc>
                        <a:spcAft>
                          <a:spcPts val="0"/>
                        </a:spcAft>
                      </a:pPr>
                      <a:r>
                        <a:rPr lang="es-ES" sz="1100" dirty="0">
                          <a:effectLst/>
                          <a:latin typeface="Calibri"/>
                          <a:ea typeface="Calibri"/>
                          <a:cs typeface="Times New Roman"/>
                        </a:rPr>
                        <a:t>Reducción  1/Moda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9">
                <a:tc>
                  <a:txBody>
                    <a:bodyPr/>
                    <a:lstStyle/>
                    <a:p>
                      <a:pPr algn="ctr">
                        <a:lnSpc>
                          <a:spcPct val="115000"/>
                        </a:lnSpc>
                        <a:spcAft>
                          <a:spcPts val="0"/>
                        </a:spcAft>
                      </a:pPr>
                      <a:r>
                        <a:rPr lang="es-ES" sz="1100" dirty="0">
                          <a:effectLst/>
                          <a:latin typeface="Calibri"/>
                          <a:ea typeface="Calibri"/>
                          <a:cs typeface="Times New Roman"/>
                        </a:rPr>
                        <a:t>Reducción  1/Suma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1473200" y="34258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xmlns="" val="823521540"/>
              </p:ext>
            </p:extLst>
          </p:nvPr>
        </p:nvGraphicFramePr>
        <p:xfrm>
          <a:off x="899593" y="4005064"/>
          <a:ext cx="6984775" cy="1584174"/>
        </p:xfrm>
        <a:graphic>
          <a:graphicData uri="http://schemas.openxmlformats.org/drawingml/2006/table">
            <a:tbl>
              <a:tblPr firstRow="1" firstCol="1" bandRow="1"/>
              <a:tblGrid>
                <a:gridCol w="2591715"/>
                <a:gridCol w="1464883"/>
                <a:gridCol w="1352199"/>
                <a:gridCol w="1575978"/>
              </a:tblGrid>
              <a:tr h="528058">
                <a:tc>
                  <a:txBody>
                    <a:bodyPr/>
                    <a:lstStyle/>
                    <a:p>
                      <a:pPr algn="ctr">
                        <a:lnSpc>
                          <a:spcPct val="115000"/>
                        </a:lnSpc>
                        <a:spcAft>
                          <a:spcPts val="0"/>
                        </a:spcAft>
                      </a:pPr>
                      <a:r>
                        <a:rPr lang="es-ES" sz="1100" dirty="0">
                          <a:effectLst/>
                          <a:latin typeface="Calibri"/>
                          <a:ea typeface="Calibri"/>
                          <a:cs typeface="Times New Roman"/>
                        </a:rPr>
                        <a:t>Población Ciudades Extremadura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máx</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sum</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d</a:t>
                      </a:r>
                      <a:r>
                        <a:rPr lang="es-ES" sz="1100" baseline="-25000" dirty="0">
                          <a:effectLst/>
                          <a:latin typeface="Calibri"/>
                          <a:ea typeface="Calibri"/>
                          <a:cs typeface="Times New Roman"/>
                        </a:rPr>
                        <a:t>Pit</a:t>
                      </a:r>
                      <a:endParaRPr lang="es-E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8">
                <a:tc>
                  <a:txBody>
                    <a:bodyPr/>
                    <a:lstStyle/>
                    <a:p>
                      <a:pPr algn="ctr">
                        <a:lnSpc>
                          <a:spcPct val="115000"/>
                        </a:lnSpc>
                        <a:spcAft>
                          <a:spcPts val="0"/>
                        </a:spcAft>
                      </a:pPr>
                      <a:r>
                        <a:rPr lang="es-ES" sz="1100" dirty="0">
                          <a:effectLst/>
                          <a:latin typeface="Calibri"/>
                          <a:ea typeface="Calibri"/>
                          <a:cs typeface="Times New Roman"/>
                        </a:rPr>
                        <a:t>Reducción  1/Moda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058">
                <a:tc>
                  <a:txBody>
                    <a:bodyPr/>
                    <a:lstStyle/>
                    <a:p>
                      <a:pPr algn="ctr">
                        <a:lnSpc>
                          <a:spcPct val="115000"/>
                        </a:lnSpc>
                        <a:spcAft>
                          <a:spcPts val="0"/>
                        </a:spcAft>
                      </a:pPr>
                      <a:r>
                        <a:rPr lang="es-ES" sz="1100" dirty="0">
                          <a:effectLst/>
                          <a:latin typeface="Calibri"/>
                          <a:ea typeface="Calibri"/>
                          <a:cs typeface="Times New Roman"/>
                        </a:rPr>
                        <a:t>Reducción  1/Suma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100" dirty="0">
                          <a:effectLst/>
                          <a:latin typeface="Calibri"/>
                          <a:ea typeface="Calibri"/>
                          <a:cs typeface="Times New Roman"/>
                        </a:rPr>
                        <a:t>0,91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89896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245839"/>
            <a:ext cx="6912768" cy="461665"/>
          </a:xfrm>
          <a:prstGeom prst="rect">
            <a:avLst/>
          </a:prstGeom>
          <a:noFill/>
        </p:spPr>
        <p:txBody>
          <a:bodyPr wrap="square" rtlCol="0">
            <a:spAutoFit/>
          </a:bodyPr>
          <a:lstStyle/>
          <a:p>
            <a:pPr algn="ctr"/>
            <a:r>
              <a:rPr lang="es-ES" sz="2400" b="1" u="sng" dirty="0" smtClean="0"/>
              <a:t>CONCLUSIONES</a:t>
            </a:r>
            <a:r>
              <a:rPr lang="es-ES" dirty="0" smtClean="0"/>
              <a:t> </a:t>
            </a:r>
            <a:endParaRPr lang="es-ES" dirty="0"/>
          </a:p>
        </p:txBody>
      </p:sp>
      <p:sp>
        <p:nvSpPr>
          <p:cNvPr id="3" name="2 CuadroTexto"/>
          <p:cNvSpPr txBox="1"/>
          <p:nvPr/>
        </p:nvSpPr>
        <p:spPr>
          <a:xfrm>
            <a:off x="395536" y="838453"/>
            <a:ext cx="7560840" cy="646331"/>
          </a:xfrm>
          <a:prstGeom prst="rect">
            <a:avLst/>
          </a:prstGeom>
          <a:noFill/>
        </p:spPr>
        <p:txBody>
          <a:bodyPr wrap="square" rtlCol="0">
            <a:spAutoFit/>
          </a:bodyPr>
          <a:lstStyle/>
          <a:p>
            <a:r>
              <a:rPr lang="es-ES" b="1" dirty="0" smtClean="0"/>
              <a:t>Realizando un </a:t>
            </a:r>
            <a:r>
              <a:rPr lang="es-ES" b="1" u="sng" dirty="0" smtClean="0"/>
              <a:t>exceso de síntesis</a:t>
            </a:r>
            <a:r>
              <a:rPr lang="es-ES" b="1" dirty="0" smtClean="0"/>
              <a:t>, se han enunciado las siguientes leyes:</a:t>
            </a:r>
          </a:p>
          <a:p>
            <a:endParaRPr lang="es-ES" dirty="0"/>
          </a:p>
        </p:txBody>
      </p:sp>
      <mc:AlternateContent xmlns:mc="http://schemas.openxmlformats.org/markup-compatibility/2006">
        <mc:Choice xmlns:a14="http://schemas.microsoft.com/office/drawing/2010/main" xmlns="" Requires="a14">
          <p:sp>
            <p:nvSpPr>
              <p:cNvPr id="4" name="3 Rectángulo"/>
              <p:cNvSpPr/>
              <p:nvPr/>
            </p:nvSpPr>
            <p:spPr>
              <a:xfrm>
                <a:off x="395536" y="1412776"/>
                <a:ext cx="7452828" cy="1292662"/>
              </a:xfrm>
              <a:prstGeom prst="rect">
                <a:avLst/>
              </a:prstGeom>
            </p:spPr>
            <p:txBody>
              <a:bodyPr wrap="square">
                <a:spAutoFit/>
              </a:bodyPr>
              <a:lstStyle/>
              <a:p>
                <a:r>
                  <a:rPr lang="es-ES" sz="2000" b="1" u="sng" dirty="0"/>
                  <a:t>Ley de Zipf nº1</a:t>
                </a:r>
                <a:endParaRPr lang="es-ES" sz="2000" dirty="0"/>
              </a:p>
              <a:p>
                <a:r>
                  <a:rPr lang="es-ES" sz="2000" dirty="0"/>
                  <a:t>Las palabras más empleadas en “El Alcalde de Zalamea” siguen una ley de Zipf para un valor de </a:t>
                </a:r>
                <a14:m>
                  <m:oMath xmlns:m="http://schemas.openxmlformats.org/officeDocument/2006/math">
                    <m:r>
                      <a:rPr lang="es-ES" sz="2000" i="1"/>
                      <m:t>𝛼</m:t>
                    </m:r>
                  </m:oMath>
                </a14:m>
                <a:r>
                  <a:rPr lang="es-ES" sz="2000" dirty="0"/>
                  <a:t> “cercano” a 0,5.</a:t>
                </a:r>
              </a:p>
              <a:p>
                <a:r>
                  <a:rPr lang="es-ES" dirty="0"/>
                  <a:t> </a:t>
                </a:r>
              </a:p>
            </p:txBody>
          </p:sp>
        </mc:Choice>
        <mc:Fallback>
          <p:sp>
            <p:nvSpPr>
              <p:cNvPr id="4" name="3 Rectángulo"/>
              <p:cNvSpPr>
                <a:spLocks noRot="1" noChangeAspect="1" noMove="1" noResize="1" noEditPoints="1" noAdjustHandles="1" noChangeArrowheads="1" noChangeShapeType="1" noTextEdit="1"/>
              </p:cNvSpPr>
              <p:nvPr/>
            </p:nvSpPr>
            <p:spPr>
              <a:xfrm>
                <a:off x="395536" y="1412776"/>
                <a:ext cx="7452828" cy="1292662"/>
              </a:xfrm>
              <a:prstGeom prst="rect">
                <a:avLst/>
              </a:prstGeom>
              <a:blipFill rotWithShape="1">
                <a:blip r:embed="rId2" cstate="print"/>
                <a:stretch>
                  <a:fillRect l="-900" t="-2358"/>
                </a:stretch>
              </a:blipFill>
            </p:spPr>
            <p:txBody>
              <a:bodyPr/>
              <a:lstStyle/>
              <a:p>
                <a:r>
                  <a:rPr lang="es-ES">
                    <a:noFill/>
                  </a:rPr>
                  <a:t> </a:t>
                </a:r>
              </a:p>
            </p:txBody>
          </p:sp>
        </mc:Fallback>
      </mc:AlternateContent>
      <p:graphicFrame>
        <p:nvGraphicFramePr>
          <p:cNvPr id="5" name="4 Gráfico"/>
          <p:cNvGraphicFramePr/>
          <p:nvPr>
            <p:extLst>
              <p:ext uri="{D42A27DB-BD31-4B8C-83A1-F6EECF244321}">
                <p14:modId xmlns:p14="http://schemas.microsoft.com/office/powerpoint/2010/main" xmlns="" val="1012501420"/>
              </p:ext>
            </p:extLst>
          </p:nvPr>
        </p:nvGraphicFramePr>
        <p:xfrm>
          <a:off x="521550" y="2780928"/>
          <a:ext cx="7308812" cy="1862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extLst>
              <p:ext uri="{D42A27DB-BD31-4B8C-83A1-F6EECF244321}">
                <p14:modId xmlns:p14="http://schemas.microsoft.com/office/powerpoint/2010/main" xmlns="" val="1655175132"/>
              </p:ext>
            </p:extLst>
          </p:nvPr>
        </p:nvGraphicFramePr>
        <p:xfrm>
          <a:off x="412358" y="4797152"/>
          <a:ext cx="7436006" cy="18410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992087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1 Rectángulo"/>
              <p:cNvSpPr/>
              <p:nvPr/>
            </p:nvSpPr>
            <p:spPr>
              <a:xfrm>
                <a:off x="467544" y="476672"/>
                <a:ext cx="7632848" cy="1015663"/>
              </a:xfrm>
              <a:prstGeom prst="rect">
                <a:avLst/>
              </a:prstGeom>
            </p:spPr>
            <p:txBody>
              <a:bodyPr wrap="square">
                <a:spAutoFit/>
              </a:bodyPr>
              <a:lstStyle/>
              <a:p>
                <a:r>
                  <a:rPr lang="es-ES" sz="2000" b="1" u="sng" dirty="0"/>
                  <a:t>Ley de Zipf nº2</a:t>
                </a:r>
                <a:endParaRPr lang="es-ES" sz="2000" dirty="0"/>
              </a:p>
              <a:p>
                <a:r>
                  <a:rPr lang="es-ES" sz="2000" dirty="0"/>
                  <a:t>Los emoticonos más empleados en Twitter siguen una ley de Zipf para un valor de </a:t>
                </a:r>
                <a14:m>
                  <m:oMath xmlns:m="http://schemas.openxmlformats.org/officeDocument/2006/math">
                    <m:r>
                      <a:rPr lang="es-ES" sz="2000" i="1"/>
                      <m:t>𝛼</m:t>
                    </m:r>
                  </m:oMath>
                </a14:m>
                <a:r>
                  <a:rPr lang="es-ES" sz="2000" dirty="0"/>
                  <a:t> “cercano” a 1.</a:t>
                </a:r>
              </a:p>
            </p:txBody>
          </p:sp>
        </mc:Choice>
        <mc:Fallback>
          <p:sp>
            <p:nvSpPr>
              <p:cNvPr id="2" name="1 Rectángulo"/>
              <p:cNvSpPr>
                <a:spLocks noRot="1" noChangeAspect="1" noMove="1" noResize="1" noEditPoints="1" noAdjustHandles="1" noChangeArrowheads="1" noChangeShapeType="1" noTextEdit="1"/>
              </p:cNvSpPr>
              <p:nvPr/>
            </p:nvSpPr>
            <p:spPr>
              <a:xfrm>
                <a:off x="467544" y="476672"/>
                <a:ext cx="7632848" cy="1015663"/>
              </a:xfrm>
              <a:prstGeom prst="rect">
                <a:avLst/>
              </a:prstGeom>
              <a:blipFill rotWithShape="1">
                <a:blip r:embed="rId2" cstate="print"/>
                <a:stretch>
                  <a:fillRect l="-879" t="-2994" b="-9581"/>
                </a:stretch>
              </a:blipFill>
            </p:spPr>
            <p:txBody>
              <a:bodyPr/>
              <a:lstStyle/>
              <a:p>
                <a:r>
                  <a:rPr lang="es-ES">
                    <a:noFill/>
                  </a:rPr>
                  <a:t> </a:t>
                </a:r>
              </a:p>
            </p:txBody>
          </p:sp>
        </mc:Fallback>
      </mc:AlternateContent>
      <p:graphicFrame>
        <p:nvGraphicFramePr>
          <p:cNvPr id="3" name="2 Gráfico"/>
          <p:cNvGraphicFramePr/>
          <p:nvPr>
            <p:extLst>
              <p:ext uri="{D42A27DB-BD31-4B8C-83A1-F6EECF244321}">
                <p14:modId xmlns:p14="http://schemas.microsoft.com/office/powerpoint/2010/main" xmlns="" val="2271182276"/>
              </p:ext>
            </p:extLst>
          </p:nvPr>
        </p:nvGraphicFramePr>
        <p:xfrm>
          <a:off x="611560" y="1772817"/>
          <a:ext cx="7272808" cy="20882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3 Gráfico"/>
          <p:cNvGraphicFramePr/>
          <p:nvPr>
            <p:extLst>
              <p:ext uri="{D42A27DB-BD31-4B8C-83A1-F6EECF244321}">
                <p14:modId xmlns:p14="http://schemas.microsoft.com/office/powerpoint/2010/main" xmlns="" val="1854161034"/>
              </p:ext>
            </p:extLst>
          </p:nvPr>
        </p:nvGraphicFramePr>
        <p:xfrm>
          <a:off x="683568" y="4149080"/>
          <a:ext cx="7128792" cy="22861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20818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27584" y="1196752"/>
            <a:ext cx="7272808" cy="3539430"/>
          </a:xfrm>
          <a:prstGeom prst="rect">
            <a:avLst/>
          </a:prstGeom>
          <a:noFill/>
        </p:spPr>
        <p:txBody>
          <a:bodyPr wrap="square" rtlCol="0">
            <a:spAutoFit/>
          </a:bodyPr>
          <a:lstStyle/>
          <a:p>
            <a:pPr algn="just"/>
            <a:r>
              <a:rPr lang="es-ES" sz="2000" b="1" dirty="0" smtClean="0"/>
              <a:t>APARICIÓN DE LA </a:t>
            </a:r>
            <a:r>
              <a:rPr lang="es-ES" sz="2000" b="1" u="sng" dirty="0" smtClean="0"/>
              <a:t>LEY DE ZIPF</a:t>
            </a:r>
            <a:r>
              <a:rPr lang="es-ES" sz="2000" b="1" dirty="0" smtClean="0"/>
              <a:t> EN DIVERSOS CONTEXTOS:</a:t>
            </a:r>
          </a:p>
          <a:p>
            <a:pPr lvl="0" algn="just"/>
            <a:endParaRPr lang="es-ES" sz="2000" b="1" dirty="0" smtClean="0"/>
          </a:p>
          <a:p>
            <a:pPr lvl="0" algn="just"/>
            <a:endParaRPr lang="es-ES" sz="2000" b="1" dirty="0" smtClean="0"/>
          </a:p>
          <a:p>
            <a:pPr lvl="0" algn="just">
              <a:buFont typeface="Wingdings" pitchFamily="2" charset="2"/>
              <a:buChar char="§"/>
            </a:pPr>
            <a:r>
              <a:rPr lang="es-ES" sz="2000" b="1" dirty="0" smtClean="0"/>
              <a:t> En la frecuencia con que se repiten las palabras en un texto</a:t>
            </a:r>
          </a:p>
          <a:p>
            <a:pPr lvl="0" algn="just"/>
            <a:endParaRPr lang="es-ES" sz="2000" b="1" dirty="0" smtClean="0"/>
          </a:p>
          <a:p>
            <a:pPr lvl="0" algn="just">
              <a:buFont typeface="Wingdings" pitchFamily="2" charset="2"/>
              <a:buChar char="§"/>
            </a:pPr>
            <a:r>
              <a:rPr lang="es-ES" sz="2000" b="1" dirty="0" smtClean="0"/>
              <a:t> En el número de habitantes de las grandes ciudades</a:t>
            </a:r>
          </a:p>
          <a:p>
            <a:pPr lvl="0" algn="just"/>
            <a:endParaRPr lang="es-ES" sz="2000" b="1" dirty="0" smtClean="0"/>
          </a:p>
          <a:p>
            <a:pPr lvl="0" algn="just">
              <a:buFont typeface="Wingdings" pitchFamily="2" charset="2"/>
              <a:buChar char="§"/>
            </a:pPr>
            <a:r>
              <a:rPr lang="es-ES" sz="2000" b="1" dirty="0" smtClean="0"/>
              <a:t> En las salidas más empleadas en partidas de ajedrez</a:t>
            </a:r>
          </a:p>
          <a:p>
            <a:pPr lvl="0" algn="just"/>
            <a:endParaRPr lang="es-ES" sz="2000" b="1" dirty="0" smtClean="0"/>
          </a:p>
          <a:p>
            <a:pPr lvl="0" algn="just">
              <a:buFont typeface="Wingdings" pitchFamily="2" charset="2"/>
              <a:buChar char="§"/>
            </a:pPr>
            <a:r>
              <a:rPr lang="es-ES" sz="2000" b="1" dirty="0" smtClean="0"/>
              <a:t> En las webs más empleadas</a:t>
            </a:r>
          </a:p>
          <a:p>
            <a:endParaRPr lang="es-ES" sz="2400" dirty="0"/>
          </a:p>
        </p:txBody>
      </p:sp>
    </p:spTree>
    <p:extLst>
      <p:ext uri="{BB962C8B-B14F-4D97-AF65-F5344CB8AC3E}">
        <p14:creationId xmlns:p14="http://schemas.microsoft.com/office/powerpoint/2010/main" xmlns="" val="188742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1 Rectángulo"/>
              <p:cNvSpPr/>
              <p:nvPr/>
            </p:nvSpPr>
            <p:spPr>
              <a:xfrm>
                <a:off x="539552" y="476672"/>
                <a:ext cx="7272808" cy="1015663"/>
              </a:xfrm>
              <a:prstGeom prst="rect">
                <a:avLst/>
              </a:prstGeom>
            </p:spPr>
            <p:txBody>
              <a:bodyPr wrap="square">
                <a:spAutoFit/>
              </a:bodyPr>
              <a:lstStyle/>
              <a:p>
                <a:r>
                  <a:rPr lang="es-ES" sz="2000" b="1" u="sng" dirty="0"/>
                  <a:t>Ley de Zipf nº3</a:t>
                </a:r>
                <a:endParaRPr lang="es-ES" sz="2000" dirty="0"/>
              </a:p>
              <a:p>
                <a:r>
                  <a:rPr lang="es-ES" sz="2000" dirty="0"/>
                  <a:t>Las capitales europeas más pobladas siguen una ley de Zipf para un valor de </a:t>
                </a:r>
                <a14:m>
                  <m:oMath xmlns:m="http://schemas.openxmlformats.org/officeDocument/2006/math">
                    <m:r>
                      <a:rPr lang="es-ES" sz="2000" i="1"/>
                      <m:t>𝛼</m:t>
                    </m:r>
                  </m:oMath>
                </a14:m>
                <a:r>
                  <a:rPr lang="es-ES" sz="2000" dirty="0"/>
                  <a:t> “cercano” a 0,75.</a:t>
                </a:r>
              </a:p>
            </p:txBody>
          </p:sp>
        </mc:Choice>
        <mc:Fallback>
          <p:sp>
            <p:nvSpPr>
              <p:cNvPr id="2" name="1 Rectángulo"/>
              <p:cNvSpPr>
                <a:spLocks noRot="1" noChangeAspect="1" noMove="1" noResize="1" noEditPoints="1" noAdjustHandles="1" noChangeArrowheads="1" noChangeShapeType="1" noTextEdit="1"/>
              </p:cNvSpPr>
              <p:nvPr/>
            </p:nvSpPr>
            <p:spPr>
              <a:xfrm>
                <a:off x="539552" y="476672"/>
                <a:ext cx="7272808" cy="1015663"/>
              </a:xfrm>
              <a:prstGeom prst="rect">
                <a:avLst/>
              </a:prstGeom>
              <a:blipFill rotWithShape="1">
                <a:blip r:embed="rId2" cstate="print"/>
                <a:stretch>
                  <a:fillRect l="-922" t="-2994" b="-9581"/>
                </a:stretch>
              </a:blipFill>
            </p:spPr>
            <p:txBody>
              <a:bodyPr/>
              <a:lstStyle/>
              <a:p>
                <a:r>
                  <a:rPr lang="es-ES">
                    <a:noFill/>
                  </a:rPr>
                  <a:t> </a:t>
                </a:r>
              </a:p>
            </p:txBody>
          </p:sp>
        </mc:Fallback>
      </mc:AlternateContent>
      <p:graphicFrame>
        <p:nvGraphicFramePr>
          <p:cNvPr id="3" name="2 Gráfico"/>
          <p:cNvGraphicFramePr/>
          <p:nvPr>
            <p:extLst>
              <p:ext uri="{D42A27DB-BD31-4B8C-83A1-F6EECF244321}">
                <p14:modId xmlns:p14="http://schemas.microsoft.com/office/powerpoint/2010/main" xmlns="" val="1796414371"/>
              </p:ext>
            </p:extLst>
          </p:nvPr>
        </p:nvGraphicFramePr>
        <p:xfrm>
          <a:off x="539552" y="1700808"/>
          <a:ext cx="7254037" cy="20300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3 Gráfico"/>
          <p:cNvGraphicFramePr/>
          <p:nvPr>
            <p:extLst>
              <p:ext uri="{D42A27DB-BD31-4B8C-83A1-F6EECF244321}">
                <p14:modId xmlns:p14="http://schemas.microsoft.com/office/powerpoint/2010/main" xmlns="" val="4044102368"/>
              </p:ext>
            </p:extLst>
          </p:nvPr>
        </p:nvGraphicFramePr>
        <p:xfrm>
          <a:off x="539552" y="4149080"/>
          <a:ext cx="7272808" cy="22761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69831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1 Rectángulo"/>
              <p:cNvSpPr/>
              <p:nvPr/>
            </p:nvSpPr>
            <p:spPr>
              <a:xfrm>
                <a:off x="539552" y="188640"/>
                <a:ext cx="7272808" cy="1323439"/>
              </a:xfrm>
              <a:prstGeom prst="rect">
                <a:avLst/>
              </a:prstGeom>
            </p:spPr>
            <p:txBody>
              <a:bodyPr wrap="square">
                <a:spAutoFit/>
              </a:bodyPr>
              <a:lstStyle/>
              <a:p>
                <a:endParaRPr lang="es-ES" sz="2000" dirty="0"/>
              </a:p>
              <a:p>
                <a:r>
                  <a:rPr lang="es-ES" sz="2000" b="1" u="sng" dirty="0"/>
                  <a:t>Ley de Zipf nº4</a:t>
                </a:r>
                <a:endParaRPr lang="es-ES" sz="2000" dirty="0"/>
              </a:p>
              <a:p>
                <a:r>
                  <a:rPr lang="es-ES" sz="2000" dirty="0"/>
                  <a:t>Los municipios extremeños más poblados siguen una ley de Zipf para un valor de </a:t>
                </a:r>
                <a14:m>
                  <m:oMath xmlns:m="http://schemas.openxmlformats.org/officeDocument/2006/math">
                    <m:r>
                      <a:rPr lang="es-ES" sz="2000" i="1"/>
                      <m:t>𝛼</m:t>
                    </m:r>
                  </m:oMath>
                </a14:m>
                <a:r>
                  <a:rPr lang="es-ES" sz="2000" dirty="0"/>
                  <a:t> “cercano” a 0,9.</a:t>
                </a:r>
              </a:p>
            </p:txBody>
          </p:sp>
        </mc:Choice>
        <mc:Fallback>
          <p:sp>
            <p:nvSpPr>
              <p:cNvPr id="2" name="1 Rectángulo"/>
              <p:cNvSpPr>
                <a:spLocks noRot="1" noChangeAspect="1" noMove="1" noResize="1" noEditPoints="1" noAdjustHandles="1" noChangeArrowheads="1" noChangeShapeType="1" noTextEdit="1"/>
              </p:cNvSpPr>
              <p:nvPr/>
            </p:nvSpPr>
            <p:spPr>
              <a:xfrm>
                <a:off x="539552" y="188640"/>
                <a:ext cx="7272808" cy="1323439"/>
              </a:xfrm>
              <a:prstGeom prst="rect">
                <a:avLst/>
              </a:prstGeom>
              <a:blipFill rotWithShape="1">
                <a:blip r:embed="rId2" cstate="print"/>
                <a:stretch>
                  <a:fillRect l="-922" b="-7373"/>
                </a:stretch>
              </a:blipFill>
            </p:spPr>
            <p:txBody>
              <a:bodyPr/>
              <a:lstStyle/>
              <a:p>
                <a:r>
                  <a:rPr lang="es-ES">
                    <a:noFill/>
                  </a:rPr>
                  <a:t> </a:t>
                </a:r>
              </a:p>
            </p:txBody>
          </p:sp>
        </mc:Fallback>
      </mc:AlternateContent>
      <p:graphicFrame>
        <p:nvGraphicFramePr>
          <p:cNvPr id="3" name="2 Gráfico"/>
          <p:cNvGraphicFramePr/>
          <p:nvPr>
            <p:extLst>
              <p:ext uri="{D42A27DB-BD31-4B8C-83A1-F6EECF244321}">
                <p14:modId xmlns:p14="http://schemas.microsoft.com/office/powerpoint/2010/main" xmlns="" val="2625102763"/>
              </p:ext>
            </p:extLst>
          </p:nvPr>
        </p:nvGraphicFramePr>
        <p:xfrm>
          <a:off x="611560" y="1916832"/>
          <a:ext cx="7128792" cy="19785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3 Gráfico"/>
          <p:cNvGraphicFramePr/>
          <p:nvPr>
            <p:extLst>
              <p:ext uri="{D42A27DB-BD31-4B8C-83A1-F6EECF244321}">
                <p14:modId xmlns:p14="http://schemas.microsoft.com/office/powerpoint/2010/main" xmlns="" val="561380608"/>
              </p:ext>
            </p:extLst>
          </p:nvPr>
        </p:nvGraphicFramePr>
        <p:xfrm>
          <a:off x="539551" y="4221088"/>
          <a:ext cx="7128793" cy="20882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87776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55576" y="1052736"/>
            <a:ext cx="7272808" cy="4462760"/>
          </a:xfrm>
          <a:prstGeom prst="rect">
            <a:avLst/>
          </a:prstGeom>
          <a:noFill/>
        </p:spPr>
        <p:txBody>
          <a:bodyPr wrap="square" rtlCol="0">
            <a:spAutoFit/>
          </a:bodyPr>
          <a:lstStyle/>
          <a:p>
            <a:pPr algn="just"/>
            <a:r>
              <a:rPr lang="es-ES" sz="2400" b="1" u="sng" dirty="0" smtClean="0"/>
              <a:t>OBJETIVOS DEL PRESENTE TRABAJO:</a:t>
            </a:r>
          </a:p>
          <a:p>
            <a:pPr lvl="0" algn="just"/>
            <a:endParaRPr lang="es-ES" sz="2000" b="1" dirty="0" smtClean="0"/>
          </a:p>
          <a:p>
            <a:pPr lvl="0" algn="just"/>
            <a:endParaRPr lang="es-ES" sz="2000" b="1" dirty="0" smtClean="0"/>
          </a:p>
          <a:p>
            <a:r>
              <a:rPr lang="es-ES" sz="2000" b="1" dirty="0" smtClean="0"/>
              <a:t>Descubrir la presencia de la </a:t>
            </a:r>
            <a:r>
              <a:rPr lang="es-ES" sz="2000" b="1" u="sng" dirty="0" smtClean="0"/>
              <a:t>ley de Zipf </a:t>
            </a:r>
            <a:r>
              <a:rPr lang="es-ES" sz="2000" b="1" dirty="0" smtClean="0"/>
              <a:t>en diversos contextos, tales como:</a:t>
            </a:r>
          </a:p>
          <a:p>
            <a:endParaRPr lang="es-ES" sz="2000" b="1" dirty="0" smtClean="0"/>
          </a:p>
          <a:p>
            <a:pPr lvl="0">
              <a:buFont typeface="Wingdings" pitchFamily="2" charset="2"/>
              <a:buChar char="§"/>
            </a:pPr>
            <a:r>
              <a:rPr lang="es-ES" sz="2000" b="1" dirty="0" smtClean="0"/>
              <a:t> Las diez palabras más frecuentes en la obra de teatro “El Alcalde de Zalamea”, de Calderón de la Barca.</a:t>
            </a:r>
          </a:p>
          <a:p>
            <a:pPr lvl="0"/>
            <a:endParaRPr lang="es-ES" sz="2000" b="1" dirty="0" smtClean="0"/>
          </a:p>
          <a:p>
            <a:pPr lvl="0">
              <a:buFont typeface="Wingdings" pitchFamily="2" charset="2"/>
              <a:buChar char="§"/>
            </a:pPr>
            <a:r>
              <a:rPr lang="es-ES" sz="2000" b="1" dirty="0" smtClean="0"/>
              <a:t> Los diez emoticonos más empleados en Twitter.</a:t>
            </a:r>
          </a:p>
          <a:p>
            <a:pPr lvl="0"/>
            <a:endParaRPr lang="es-ES" sz="2000" b="1" dirty="0" smtClean="0"/>
          </a:p>
          <a:p>
            <a:pPr lvl="0">
              <a:buFont typeface="Wingdings" pitchFamily="2" charset="2"/>
              <a:buChar char="§"/>
            </a:pPr>
            <a:r>
              <a:rPr lang="es-ES" sz="2000" b="1" dirty="0" smtClean="0"/>
              <a:t> Las diez ciudades más pobladas de Europa.</a:t>
            </a:r>
          </a:p>
          <a:p>
            <a:pPr lvl="0"/>
            <a:endParaRPr lang="es-ES" sz="2000" b="1" dirty="0" smtClean="0"/>
          </a:p>
          <a:p>
            <a:pPr lvl="0">
              <a:buFont typeface="Wingdings" pitchFamily="2" charset="2"/>
              <a:buChar char="§"/>
            </a:pPr>
            <a:r>
              <a:rPr lang="es-ES" sz="2000" b="1" dirty="0" smtClean="0"/>
              <a:t>Los diez municipios más habitados de Extremadura.</a:t>
            </a:r>
          </a:p>
        </p:txBody>
      </p:sp>
    </p:spTree>
    <p:extLst>
      <p:ext uri="{BB962C8B-B14F-4D97-AF65-F5344CB8AC3E}">
        <p14:creationId xmlns:p14="http://schemas.microsoft.com/office/powerpoint/2010/main" xmlns="" val="188742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971600" y="548680"/>
            <a:ext cx="7272808"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s-ES" sz="2000" b="1" dirty="0" smtClean="0">
                <a:ea typeface="Calibri" pitchFamily="34" charset="0"/>
                <a:cs typeface="Arial" pitchFamily="34" charset="0"/>
              </a:rPr>
              <a:t>L</a:t>
            </a:r>
            <a:r>
              <a:rPr kumimoji="0" lang="es-ES" sz="2000" b="1" i="0" u="none" strike="noStrike" cap="none" normalizeH="0" baseline="0" dirty="0" smtClean="0">
                <a:ln>
                  <a:noFill/>
                </a:ln>
                <a:solidFill>
                  <a:schemeClr val="tx1"/>
                </a:solidFill>
                <a:effectLst/>
                <a:ea typeface="Calibri" pitchFamily="34" charset="0"/>
                <a:cs typeface="Arial" pitchFamily="34" charset="0"/>
              </a:rPr>
              <a:t>AS DIEZ PALABRAS MÁS EMPLEADAS EN LA OBRA DE TEATRO</a:t>
            </a:r>
          </a:p>
          <a:p>
            <a:pPr marL="0" marR="0" lvl="0" indent="0" algn="l" defTabSz="914400" rtl="0" eaLnBrk="1" fontAlgn="base" latinLnBrk="0" hangingPunct="1">
              <a:lnSpc>
                <a:spcPct val="100000"/>
              </a:lnSpc>
              <a:spcBef>
                <a:spcPct val="0"/>
              </a:spcBef>
              <a:spcAft>
                <a:spcPct val="0"/>
              </a:spcAft>
              <a:buClrTx/>
              <a:buSzTx/>
              <a:tabLst/>
            </a:pPr>
            <a:r>
              <a:rPr kumimoji="0" lang="es-ES" sz="2000" b="1" i="0" u="none" strike="noStrike" cap="none" normalizeH="0" baseline="0" dirty="0" smtClean="0">
                <a:ln>
                  <a:noFill/>
                </a:ln>
                <a:solidFill>
                  <a:schemeClr val="tx1"/>
                </a:solidFill>
                <a:effectLst/>
                <a:ea typeface="Calibri" pitchFamily="34" charset="0"/>
                <a:cs typeface="Arial" pitchFamily="34" charset="0"/>
              </a:rPr>
              <a:t> “EL ALCALDE DE ZALAMEA”, DE CALDERÓN DE LA BARCA</a:t>
            </a:r>
            <a:endParaRPr kumimoji="0" lang="es-E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xmlns="" val="1438292813"/>
              </p:ext>
            </p:extLst>
          </p:nvPr>
        </p:nvGraphicFramePr>
        <p:xfrm>
          <a:off x="1331640" y="1628798"/>
          <a:ext cx="5832648" cy="4392489"/>
        </p:xfrm>
        <a:graphic>
          <a:graphicData uri="http://schemas.openxmlformats.org/drawingml/2006/table">
            <a:tbl>
              <a:tblPr/>
              <a:tblGrid>
                <a:gridCol w="1925864"/>
                <a:gridCol w="1970597"/>
                <a:gridCol w="1936187"/>
              </a:tblGrid>
              <a:tr h="614373">
                <a:tc>
                  <a:txBody>
                    <a:bodyPr/>
                    <a:lstStyle/>
                    <a:p>
                      <a:pPr marL="457200" algn="ctr">
                        <a:lnSpc>
                          <a:spcPct val="115000"/>
                        </a:lnSpc>
                        <a:spcAft>
                          <a:spcPts val="0"/>
                        </a:spcAft>
                      </a:pPr>
                      <a:r>
                        <a:rPr lang="es-ES" sz="1600" b="1"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Palabras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F</a:t>
                      </a:r>
                      <a:r>
                        <a:rPr lang="es-ES" sz="1600" b="1" baseline="-25000"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382466">
                <a:tc>
                  <a:txBody>
                    <a:bodyPr/>
                    <a:lstStyle/>
                    <a:p>
                      <a:pPr marL="457200" algn="ctr">
                        <a:lnSpc>
                          <a:spcPct val="115000"/>
                        </a:lnSpc>
                        <a:spcAft>
                          <a:spcPts val="0"/>
                        </a:spcAft>
                      </a:pPr>
                      <a:r>
                        <a:rPr lang="es-ES" sz="1600" b="1" dirty="0">
                          <a:latin typeface="Arial"/>
                          <a:ea typeface="Calibri"/>
                          <a:cs typeface="Times New Roman"/>
                        </a:rPr>
                        <a:t>1</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Que</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742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De</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490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3</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473</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4</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Y</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416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5</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No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352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La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338</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El</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302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94">
                <a:tc>
                  <a:txBody>
                    <a:bodyPr/>
                    <a:lstStyle/>
                    <a:p>
                      <a:pPr marL="457200" algn="ctr">
                        <a:lnSpc>
                          <a:spcPct val="115000"/>
                        </a:lnSpc>
                        <a:spcAft>
                          <a:spcPts val="0"/>
                        </a:spcAft>
                      </a:pPr>
                      <a:r>
                        <a:rPr lang="es-ES" sz="1600" b="1" dirty="0">
                          <a:latin typeface="Arial"/>
                          <a:ea typeface="Calibri"/>
                          <a:cs typeface="Times New Roman"/>
                        </a:rPr>
                        <a:t>8</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En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252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94">
                <a:tc>
                  <a:txBody>
                    <a:bodyPr/>
                    <a:lstStyle/>
                    <a:p>
                      <a:pPr marL="457200" algn="ctr">
                        <a:lnSpc>
                          <a:spcPct val="115000"/>
                        </a:lnSpc>
                        <a:spcAft>
                          <a:spcPts val="0"/>
                        </a:spcAft>
                      </a:pPr>
                      <a:r>
                        <a:rPr lang="es-ES" sz="1600" b="1" dirty="0">
                          <a:latin typeface="Arial"/>
                          <a:ea typeface="Calibri"/>
                          <a:cs typeface="Times New Roman"/>
                        </a:rPr>
                        <a:t>9</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Crespo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221</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66">
                <a:tc>
                  <a:txBody>
                    <a:bodyPr/>
                    <a:lstStyle/>
                    <a:p>
                      <a:pPr marL="457200" algn="ctr">
                        <a:lnSpc>
                          <a:spcPct val="115000"/>
                        </a:lnSpc>
                        <a:spcAft>
                          <a:spcPts val="0"/>
                        </a:spcAft>
                      </a:pPr>
                      <a:r>
                        <a:rPr lang="es-ES" sz="1600" b="1" dirty="0">
                          <a:latin typeface="Arial"/>
                          <a:ea typeface="Calibri"/>
                          <a:cs typeface="Times New Roman"/>
                        </a:rPr>
                        <a:t>10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Es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215</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115616" y="764704"/>
            <a:ext cx="7272808"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s-ES" sz="2000" b="1" dirty="0" smtClean="0">
                <a:ea typeface="Calibri" pitchFamily="34" charset="0"/>
                <a:cs typeface="Arial" pitchFamily="34" charset="0"/>
              </a:rPr>
              <a:t>LO</a:t>
            </a:r>
            <a:r>
              <a:rPr kumimoji="0" lang="es-ES" sz="2000" b="1" i="0" u="none" strike="noStrike" cap="none" normalizeH="0" baseline="0" dirty="0" smtClean="0">
                <a:ln>
                  <a:noFill/>
                </a:ln>
                <a:solidFill>
                  <a:schemeClr val="tx1"/>
                </a:solidFill>
                <a:effectLst/>
                <a:ea typeface="Calibri" pitchFamily="34" charset="0"/>
                <a:cs typeface="Arial" pitchFamily="34" charset="0"/>
              </a:rPr>
              <a:t>S DIEZ MUNICIPIOS MÁS HABITADOS DE EXTREMADURA </a:t>
            </a:r>
            <a:endParaRPr kumimoji="0" lang="es-E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nvGraphicFramePr>
        <p:xfrm>
          <a:off x="1043608" y="1628799"/>
          <a:ext cx="6480720" cy="4232418"/>
        </p:xfrm>
        <a:graphic>
          <a:graphicData uri="http://schemas.openxmlformats.org/drawingml/2006/table">
            <a:tbl>
              <a:tblPr/>
              <a:tblGrid>
                <a:gridCol w="2113561"/>
                <a:gridCol w="2208005"/>
                <a:gridCol w="2159154"/>
              </a:tblGrid>
              <a:tr h="549466">
                <a:tc>
                  <a:txBody>
                    <a:bodyPr/>
                    <a:lstStyle/>
                    <a:p>
                      <a:pPr marL="457200" algn="ctr">
                        <a:lnSpc>
                          <a:spcPct val="115000"/>
                        </a:lnSpc>
                        <a:spcAft>
                          <a:spcPts val="0"/>
                        </a:spcAft>
                      </a:pPr>
                      <a:r>
                        <a:rPr lang="es-ES" sz="1600" b="1"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Municipios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F</a:t>
                      </a:r>
                      <a:r>
                        <a:rPr lang="es-ES" sz="1600" b="1" baseline="-25000"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361966">
                <a:tc>
                  <a:txBody>
                    <a:bodyPr/>
                    <a:lstStyle/>
                    <a:p>
                      <a:pPr marL="457200" algn="ctr">
                        <a:lnSpc>
                          <a:spcPct val="115000"/>
                        </a:lnSpc>
                        <a:spcAft>
                          <a:spcPts val="0"/>
                        </a:spcAft>
                      </a:pPr>
                      <a:r>
                        <a:rPr lang="es-ES" sz="1600" b="1" dirty="0">
                          <a:latin typeface="Arial"/>
                          <a:ea typeface="Calibri"/>
                          <a:cs typeface="Times New Roman"/>
                        </a:rPr>
                        <a:t>1</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Badajoz</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151565</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9">
                <a:tc>
                  <a:txBody>
                    <a:bodyPr/>
                    <a:lstStyle/>
                    <a:p>
                      <a:pPr marL="457200" algn="ctr">
                        <a:lnSpc>
                          <a:spcPct val="115000"/>
                        </a:lnSpc>
                        <a:spcAft>
                          <a:spcPts val="0"/>
                        </a:spcAft>
                      </a:pPr>
                      <a:r>
                        <a:rPr lang="es-ES" sz="1600" b="1" dirty="0">
                          <a:latin typeface="Arial"/>
                          <a:ea typeface="Calibri"/>
                          <a:cs typeface="Times New Roman"/>
                        </a:rPr>
                        <a:t>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Cáceres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95026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9">
                <a:tc>
                  <a:txBody>
                    <a:bodyPr/>
                    <a:lstStyle/>
                    <a:p>
                      <a:pPr marL="457200" algn="ctr">
                        <a:lnSpc>
                          <a:spcPct val="115000"/>
                        </a:lnSpc>
                        <a:spcAft>
                          <a:spcPts val="0"/>
                        </a:spcAft>
                      </a:pPr>
                      <a:r>
                        <a:rPr lang="es-ES" sz="1600" b="1" dirty="0">
                          <a:latin typeface="Arial"/>
                          <a:ea typeface="Calibri"/>
                          <a:cs typeface="Times New Roman"/>
                        </a:rPr>
                        <a:t>3</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Mérida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57797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66">
                <a:tc>
                  <a:txBody>
                    <a:bodyPr/>
                    <a:lstStyle/>
                    <a:p>
                      <a:pPr marL="457200" algn="ctr">
                        <a:lnSpc>
                          <a:spcPct val="115000"/>
                        </a:lnSpc>
                        <a:spcAft>
                          <a:spcPts val="0"/>
                        </a:spcAft>
                      </a:pPr>
                      <a:r>
                        <a:rPr lang="es-ES" sz="1600" b="1" dirty="0">
                          <a:latin typeface="Arial"/>
                          <a:ea typeface="Calibri"/>
                          <a:cs typeface="Times New Roman"/>
                        </a:rPr>
                        <a:t>4</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Plasencia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41392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9">
                <a:tc>
                  <a:txBody>
                    <a:bodyPr/>
                    <a:lstStyle/>
                    <a:p>
                      <a:pPr marL="457200" algn="ctr">
                        <a:lnSpc>
                          <a:spcPct val="115000"/>
                        </a:lnSpc>
                        <a:spcAft>
                          <a:spcPts val="0"/>
                        </a:spcAft>
                      </a:pPr>
                      <a:r>
                        <a:rPr lang="es-ES" sz="1600" b="1" dirty="0">
                          <a:latin typeface="Arial"/>
                          <a:ea typeface="Calibri"/>
                          <a:cs typeface="Times New Roman"/>
                        </a:rPr>
                        <a:t>5</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Don Benito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36660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730">
                <a:tc>
                  <a:txBody>
                    <a:bodyPr/>
                    <a:lstStyle/>
                    <a:p>
                      <a:pPr marL="457200" algn="ctr">
                        <a:lnSpc>
                          <a:spcPct val="115000"/>
                        </a:lnSpc>
                        <a:spcAft>
                          <a:spcPts val="0"/>
                        </a:spcAft>
                      </a:pPr>
                      <a:r>
                        <a:rPr lang="es-ES" sz="1600" b="1" dirty="0">
                          <a:latin typeface="Arial"/>
                          <a:ea typeface="Calibri"/>
                          <a:cs typeface="Times New Roman"/>
                        </a:rPr>
                        <a:t>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Almendralejo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34319</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66">
                <a:tc>
                  <a:txBody>
                    <a:bodyPr/>
                    <a:lstStyle/>
                    <a:p>
                      <a:pPr marL="457200" algn="ctr">
                        <a:lnSpc>
                          <a:spcPct val="115000"/>
                        </a:lnSpc>
                        <a:spcAft>
                          <a:spcPts val="0"/>
                        </a:spcAft>
                      </a:pPr>
                      <a:r>
                        <a:rPr lang="es-ES" sz="1600" b="1" dirty="0">
                          <a:latin typeface="Arial"/>
                          <a:ea typeface="Calibri"/>
                          <a:cs typeface="Times New Roman"/>
                        </a:rPr>
                        <a:t>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Villanueva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26076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122">
                <a:tc>
                  <a:txBody>
                    <a:bodyPr/>
                    <a:lstStyle/>
                    <a:p>
                      <a:pPr marL="457200" algn="ctr">
                        <a:lnSpc>
                          <a:spcPct val="115000"/>
                        </a:lnSpc>
                        <a:spcAft>
                          <a:spcPts val="0"/>
                        </a:spcAft>
                      </a:pPr>
                      <a:r>
                        <a:rPr lang="es-ES" sz="1600" b="1" dirty="0">
                          <a:latin typeface="Arial"/>
                          <a:ea typeface="Calibri"/>
                          <a:cs typeface="Times New Roman"/>
                        </a:rPr>
                        <a:t>8</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Navalmoral</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17386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9">
                <a:tc>
                  <a:txBody>
                    <a:bodyPr/>
                    <a:lstStyle/>
                    <a:p>
                      <a:pPr marL="457200" algn="ctr">
                        <a:lnSpc>
                          <a:spcPct val="115000"/>
                        </a:lnSpc>
                        <a:spcAft>
                          <a:spcPts val="0"/>
                        </a:spcAft>
                      </a:pPr>
                      <a:r>
                        <a:rPr lang="es-ES" sz="1600" b="1" dirty="0">
                          <a:latin typeface="Arial"/>
                          <a:ea typeface="Calibri"/>
                          <a:cs typeface="Times New Roman"/>
                        </a:rPr>
                        <a:t>9</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Zafra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16577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66">
                <a:tc>
                  <a:txBody>
                    <a:bodyPr/>
                    <a:lstStyle/>
                    <a:p>
                      <a:pPr marL="457200" algn="ctr">
                        <a:lnSpc>
                          <a:spcPct val="115000"/>
                        </a:lnSpc>
                        <a:spcAft>
                          <a:spcPts val="0"/>
                        </a:spcAft>
                      </a:pPr>
                      <a:r>
                        <a:rPr lang="es-ES" sz="1600" b="1" dirty="0">
                          <a:latin typeface="Arial"/>
                          <a:ea typeface="Calibri"/>
                          <a:cs typeface="Times New Roman"/>
                        </a:rPr>
                        <a:t>10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Montijo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16267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871192" y="764704"/>
            <a:ext cx="572514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s-ES" sz="2000" b="1" dirty="0" smtClean="0">
                <a:ea typeface="Calibri" pitchFamily="34" charset="0"/>
                <a:cs typeface="Arial" pitchFamily="34" charset="0"/>
              </a:rPr>
              <a:t>L</a:t>
            </a:r>
            <a:r>
              <a:rPr kumimoji="0" lang="es-ES" sz="2000" b="1" i="0" u="none" strike="noStrike" cap="none" normalizeH="0" baseline="0" dirty="0" smtClean="0">
                <a:ln>
                  <a:noFill/>
                </a:ln>
                <a:solidFill>
                  <a:schemeClr val="tx1"/>
                </a:solidFill>
                <a:effectLst/>
                <a:ea typeface="Calibri" pitchFamily="34" charset="0"/>
                <a:cs typeface="Arial" pitchFamily="34" charset="0"/>
              </a:rPr>
              <a:t>AS DIEZ CAPITALES MÁS HABITADAS DE EUROPA</a:t>
            </a:r>
            <a:endParaRPr kumimoji="0" lang="es-E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nvGraphicFramePr>
        <p:xfrm>
          <a:off x="1331640" y="1772813"/>
          <a:ext cx="6480721" cy="4104458"/>
        </p:xfrm>
        <a:graphic>
          <a:graphicData uri="http://schemas.openxmlformats.org/drawingml/2006/table">
            <a:tbl>
              <a:tblPr/>
              <a:tblGrid>
                <a:gridCol w="2119150"/>
                <a:gridCol w="2187843"/>
                <a:gridCol w="2173728"/>
              </a:tblGrid>
              <a:tr h="383383">
                <a:tc>
                  <a:txBody>
                    <a:bodyPr/>
                    <a:lstStyle/>
                    <a:p>
                      <a:pPr marL="457200" algn="ctr">
                        <a:lnSpc>
                          <a:spcPct val="115000"/>
                        </a:lnSpc>
                        <a:spcAft>
                          <a:spcPts val="0"/>
                        </a:spcAft>
                      </a:pPr>
                      <a:r>
                        <a:rPr lang="es-ES" sz="1600" b="1"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Capitales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marL="457200" algn="ctr">
                        <a:lnSpc>
                          <a:spcPct val="115000"/>
                        </a:lnSpc>
                        <a:spcAft>
                          <a:spcPts val="0"/>
                        </a:spcAft>
                      </a:pPr>
                      <a:r>
                        <a:rPr lang="es-ES" sz="1600" b="1" dirty="0">
                          <a:latin typeface="Arial"/>
                          <a:ea typeface="Calibri"/>
                          <a:cs typeface="Times New Roman"/>
                        </a:rPr>
                        <a:t>F</a:t>
                      </a:r>
                      <a:r>
                        <a:rPr lang="es-ES" sz="1600" b="1" baseline="-25000" dirty="0">
                          <a:latin typeface="Arial"/>
                          <a:ea typeface="Calibri"/>
                          <a:cs typeface="Times New Roman"/>
                        </a:rPr>
                        <a:t>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360832">
                <a:tc>
                  <a:txBody>
                    <a:bodyPr/>
                    <a:lstStyle/>
                    <a:p>
                      <a:pPr marL="457200" algn="ctr">
                        <a:lnSpc>
                          <a:spcPct val="115000"/>
                        </a:lnSpc>
                        <a:spcAft>
                          <a:spcPts val="0"/>
                        </a:spcAft>
                      </a:pPr>
                      <a:r>
                        <a:rPr lang="es-ES" sz="1600" b="1" dirty="0">
                          <a:latin typeface="Arial"/>
                          <a:ea typeface="Calibri"/>
                          <a:cs typeface="Times New Roman"/>
                        </a:rPr>
                        <a:t>1</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Londres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7556900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383">
                <a:tc>
                  <a:txBody>
                    <a:bodyPr/>
                    <a:lstStyle/>
                    <a:p>
                      <a:pPr marL="457200" algn="ctr">
                        <a:lnSpc>
                          <a:spcPct val="115000"/>
                        </a:lnSpc>
                        <a:spcAft>
                          <a:spcPts val="0"/>
                        </a:spcAft>
                      </a:pPr>
                      <a:r>
                        <a:rPr lang="es-ES" sz="1600" b="1" dirty="0">
                          <a:latin typeface="Arial"/>
                          <a:ea typeface="Calibri"/>
                          <a:cs typeface="Times New Roman"/>
                        </a:rPr>
                        <a:t>2</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Berlín</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3429000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832">
                <a:tc>
                  <a:txBody>
                    <a:bodyPr/>
                    <a:lstStyle/>
                    <a:p>
                      <a:pPr marL="457200" algn="ctr">
                        <a:lnSpc>
                          <a:spcPct val="115000"/>
                        </a:lnSpc>
                        <a:spcAft>
                          <a:spcPts val="0"/>
                        </a:spcAft>
                      </a:pPr>
                      <a:r>
                        <a:rPr lang="es-ES" sz="1600" b="1" dirty="0">
                          <a:latin typeface="Arial"/>
                          <a:ea typeface="Calibri"/>
                          <a:cs typeface="Times New Roman"/>
                        </a:rPr>
                        <a:t>3</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Madrid</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3213271</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383">
                <a:tc>
                  <a:txBody>
                    <a:bodyPr/>
                    <a:lstStyle/>
                    <a:p>
                      <a:pPr marL="457200" algn="ctr">
                        <a:lnSpc>
                          <a:spcPct val="115000"/>
                        </a:lnSpc>
                        <a:spcAft>
                          <a:spcPts val="0"/>
                        </a:spcAft>
                      </a:pPr>
                      <a:r>
                        <a:rPr lang="es-ES" sz="1600" b="1" dirty="0">
                          <a:latin typeface="Arial"/>
                          <a:ea typeface="Calibri"/>
                          <a:cs typeface="Times New Roman"/>
                        </a:rPr>
                        <a:t>4</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Roma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2726539</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832">
                <a:tc>
                  <a:txBody>
                    <a:bodyPr/>
                    <a:lstStyle/>
                    <a:p>
                      <a:pPr marL="457200" algn="ctr">
                        <a:lnSpc>
                          <a:spcPct val="115000"/>
                        </a:lnSpc>
                        <a:spcAft>
                          <a:spcPts val="0"/>
                        </a:spcAft>
                      </a:pPr>
                      <a:r>
                        <a:rPr lang="es-ES" sz="1600" b="1" dirty="0">
                          <a:latin typeface="Arial"/>
                          <a:ea typeface="Calibri"/>
                          <a:cs typeface="Times New Roman"/>
                        </a:rPr>
                        <a:t>5</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París</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2203817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832">
                <a:tc>
                  <a:txBody>
                    <a:bodyPr/>
                    <a:lstStyle/>
                    <a:p>
                      <a:pPr marL="457200" algn="ctr">
                        <a:lnSpc>
                          <a:spcPct val="115000"/>
                        </a:lnSpc>
                        <a:spcAft>
                          <a:spcPts val="0"/>
                        </a:spcAft>
                      </a:pPr>
                      <a:r>
                        <a:rPr lang="es-ES" sz="1600" b="1" dirty="0">
                          <a:latin typeface="Arial"/>
                          <a:ea typeface="Calibri"/>
                          <a:cs typeface="Times New Roman"/>
                        </a:rPr>
                        <a:t>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Bucarest</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1944367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383">
                <a:tc>
                  <a:txBody>
                    <a:bodyPr/>
                    <a:lstStyle/>
                    <a:p>
                      <a:pPr marL="457200" algn="ctr">
                        <a:lnSpc>
                          <a:spcPct val="115000"/>
                        </a:lnSpc>
                        <a:spcAft>
                          <a:spcPts val="0"/>
                        </a:spcAft>
                      </a:pPr>
                      <a:r>
                        <a:rPr lang="es-ES" sz="1600" b="1" dirty="0">
                          <a:latin typeface="Arial"/>
                          <a:ea typeface="Calibri"/>
                          <a:cs typeface="Times New Roman"/>
                        </a:rPr>
                        <a:t>7</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Hamburgo</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1773218</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832">
                <a:tc>
                  <a:txBody>
                    <a:bodyPr/>
                    <a:lstStyle/>
                    <a:p>
                      <a:pPr marL="457200" algn="ctr">
                        <a:lnSpc>
                          <a:spcPct val="115000"/>
                        </a:lnSpc>
                        <a:spcAft>
                          <a:spcPts val="0"/>
                        </a:spcAft>
                      </a:pPr>
                      <a:r>
                        <a:rPr lang="es-ES" sz="1600" b="1" dirty="0">
                          <a:latin typeface="Arial"/>
                          <a:ea typeface="Calibri"/>
                          <a:cs typeface="Times New Roman"/>
                        </a:rPr>
                        <a:t>8</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Budapest</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1712210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383">
                <a:tc>
                  <a:txBody>
                    <a:bodyPr/>
                    <a:lstStyle/>
                    <a:p>
                      <a:pPr marL="457200" algn="ctr">
                        <a:lnSpc>
                          <a:spcPct val="115000"/>
                        </a:lnSpc>
                        <a:spcAft>
                          <a:spcPts val="0"/>
                        </a:spcAft>
                      </a:pPr>
                      <a:r>
                        <a:rPr lang="es-ES" sz="1600" b="1" dirty="0">
                          <a:latin typeface="Arial"/>
                          <a:ea typeface="Calibri"/>
                          <a:cs typeface="Times New Roman"/>
                        </a:rPr>
                        <a:t>9</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Varsovia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1711466</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383">
                <a:tc>
                  <a:txBody>
                    <a:bodyPr/>
                    <a:lstStyle/>
                    <a:p>
                      <a:pPr marL="457200" algn="ctr">
                        <a:lnSpc>
                          <a:spcPct val="115000"/>
                        </a:lnSpc>
                        <a:spcAft>
                          <a:spcPts val="0"/>
                        </a:spcAft>
                      </a:pPr>
                      <a:r>
                        <a:rPr lang="es-ES" sz="1600" b="1" dirty="0">
                          <a:latin typeface="Arial"/>
                          <a:ea typeface="Calibri"/>
                          <a:cs typeface="Times New Roman"/>
                        </a:rPr>
                        <a:t>10</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Viena</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1693024</a:t>
                      </a:r>
                      <a:endParaRPr lang="es-ES" sz="1600" b="1" dirty="0">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43608" y="476672"/>
            <a:ext cx="7272808"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s-ES" sz="2000" b="1" dirty="0" smtClean="0">
                <a:ea typeface="Calibri" pitchFamily="34" charset="0"/>
                <a:cs typeface="Arial" pitchFamily="34" charset="0"/>
              </a:rPr>
              <a:t>LO</a:t>
            </a:r>
            <a:r>
              <a:rPr kumimoji="0" lang="es-ES" sz="2000" b="1" i="0" u="none" strike="noStrike" cap="none" normalizeH="0" baseline="0" dirty="0" smtClean="0">
                <a:ln>
                  <a:noFill/>
                </a:ln>
                <a:solidFill>
                  <a:schemeClr val="tx1"/>
                </a:solidFill>
                <a:effectLst/>
                <a:ea typeface="Calibri" pitchFamily="34" charset="0"/>
                <a:cs typeface="Arial" pitchFamily="34" charset="0"/>
              </a:rPr>
              <a:t>S DIEZ EMOTICONOS MÁS EMPLEADOS EN TWITTER </a:t>
            </a:r>
            <a:endParaRPr kumimoji="0" lang="es-ES"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nvGraphicFramePr>
        <p:xfrm>
          <a:off x="899593" y="1196752"/>
          <a:ext cx="7056784" cy="5040559"/>
        </p:xfrm>
        <a:graphic>
          <a:graphicData uri="http://schemas.openxmlformats.org/drawingml/2006/table">
            <a:tbl>
              <a:tblPr/>
              <a:tblGrid>
                <a:gridCol w="1347708"/>
                <a:gridCol w="2837472"/>
                <a:gridCol w="1213029"/>
                <a:gridCol w="1658575"/>
              </a:tblGrid>
              <a:tr h="446779">
                <a:tc>
                  <a:txBody>
                    <a:bodyPr/>
                    <a:lstStyle/>
                    <a:p>
                      <a:pPr marL="457200" algn="ctr">
                        <a:lnSpc>
                          <a:spcPct val="115000"/>
                        </a:lnSpc>
                        <a:spcAft>
                          <a:spcPts val="0"/>
                        </a:spcAft>
                      </a:pPr>
                      <a:r>
                        <a:rPr lang="es-ES" sz="1600" b="1" dirty="0">
                          <a:latin typeface="Arial"/>
                          <a:ea typeface="Calibri"/>
                          <a:cs typeface="Times New Roman"/>
                        </a:rPr>
                        <a:t>N</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gridSpan="2">
                  <a:txBody>
                    <a:bodyPr/>
                    <a:lstStyle/>
                    <a:p>
                      <a:pPr marL="457200" algn="ctr">
                        <a:lnSpc>
                          <a:spcPct val="115000"/>
                        </a:lnSpc>
                        <a:spcAft>
                          <a:spcPts val="0"/>
                        </a:spcAft>
                      </a:pPr>
                      <a:r>
                        <a:rPr lang="es-ES" sz="1600" b="1" dirty="0">
                          <a:latin typeface="Arial"/>
                          <a:ea typeface="Calibri"/>
                          <a:cs typeface="Times New Roman"/>
                        </a:rPr>
                        <a:t>Emoticonos</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hMerge="1">
                  <a:txBody>
                    <a:bodyPr/>
                    <a:lstStyle/>
                    <a:p>
                      <a:endParaRPr lang="es-ES"/>
                    </a:p>
                  </a:txBody>
                  <a:tcPr/>
                </a:tc>
                <a:tc>
                  <a:txBody>
                    <a:bodyPr/>
                    <a:lstStyle/>
                    <a:p>
                      <a:pPr marL="457200" algn="ctr">
                        <a:lnSpc>
                          <a:spcPct val="115000"/>
                        </a:lnSpc>
                        <a:spcAft>
                          <a:spcPts val="0"/>
                        </a:spcAft>
                      </a:pPr>
                      <a:r>
                        <a:rPr lang="es-ES" sz="1600" b="1" dirty="0">
                          <a:latin typeface="Arial"/>
                          <a:ea typeface="Calibri"/>
                          <a:cs typeface="Times New Roman"/>
                        </a:rPr>
                        <a:t>F</a:t>
                      </a:r>
                      <a:r>
                        <a:rPr lang="es-ES" sz="1600" b="1" baseline="-25000" dirty="0">
                          <a:latin typeface="Arial"/>
                          <a:ea typeface="Calibri"/>
                          <a:cs typeface="Times New Roman"/>
                        </a:rPr>
                        <a:t>n</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r>
              <a:tr h="459378">
                <a:tc>
                  <a:txBody>
                    <a:bodyPr/>
                    <a:lstStyle/>
                    <a:p>
                      <a:pPr marL="457200" algn="ctr">
                        <a:lnSpc>
                          <a:spcPct val="115000"/>
                        </a:lnSpc>
                        <a:spcAft>
                          <a:spcPts val="0"/>
                        </a:spcAft>
                      </a:pPr>
                      <a:r>
                        <a:rPr lang="es-ES" sz="1600" b="1" dirty="0">
                          <a:latin typeface="Arial"/>
                          <a:ea typeface="Calibri"/>
                          <a:cs typeface="Times New Roman"/>
                        </a:rPr>
                        <a:t>1</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Black heart suit</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331241149</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2</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US" sz="1600" b="1" dirty="0">
                          <a:latin typeface="Arial"/>
                          <a:ea typeface="Calibri"/>
                          <a:cs typeface="Times New Roman"/>
                        </a:rPr>
                        <a:t>Face with tears of joy</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U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262009713</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3</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Unamused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129059681</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4</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Loudly crying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75166373</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5</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White smiling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69659269</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6</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Winking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37240338</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7</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See-no-evil monkey</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33362691</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8</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Hundred point symbol</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21776298</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9</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Crying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100" dirty="0">
                        <a:latin typeface="Arial"/>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21401260</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pPr marL="457200" algn="ctr">
                        <a:lnSpc>
                          <a:spcPct val="115000"/>
                        </a:lnSpc>
                        <a:spcAft>
                          <a:spcPts val="0"/>
                        </a:spcAft>
                      </a:pPr>
                      <a:r>
                        <a:rPr lang="es-ES" sz="1600" b="1" dirty="0">
                          <a:latin typeface="Arial"/>
                          <a:ea typeface="Calibri"/>
                          <a:cs typeface="Times New Roman"/>
                        </a:rPr>
                        <a:t>10</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Pouting face</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s-ES" sz="1600" b="1" dirty="0">
                        <a:latin typeface="Arial"/>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s-ES" sz="1600" b="1" dirty="0">
                          <a:latin typeface="Arial"/>
                          <a:ea typeface="Calibri"/>
                          <a:cs typeface="Times New Roman"/>
                        </a:rPr>
                        <a:t>20878438</a:t>
                      </a:r>
                      <a:endParaRPr lang="es-ES" sz="1600" b="1" dirty="0">
                        <a:latin typeface="Calibri"/>
                        <a:ea typeface="Calibri"/>
                        <a:cs typeface="Times New Roman"/>
                      </a:endParaRPr>
                    </a:p>
                  </a:txBody>
                  <a:tcPr marL="67765" marR="6776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pic>
        <p:nvPicPr>
          <p:cNvPr id="15" name="0 Imagen"/>
          <p:cNvPicPr/>
          <p:nvPr/>
        </p:nvPicPr>
        <p:blipFill>
          <a:blip r:embed="rId3" cstate="print">
            <a:extLst>
              <a:ext uri="{28A0092B-C50C-407E-A947-70E740481C1C}">
                <a14:useLocalDpi xmlns:a14="http://schemas.microsoft.com/office/drawing/2010/main" xmlns="" val="0"/>
              </a:ext>
            </a:extLst>
          </a:blip>
          <a:stretch>
            <a:fillRect/>
          </a:stretch>
        </p:blipFill>
        <p:spPr>
          <a:xfrm>
            <a:off x="5580112" y="1772816"/>
            <a:ext cx="200053" cy="181000"/>
          </a:xfrm>
          <a:prstGeom prst="rect">
            <a:avLst/>
          </a:prstGeom>
        </p:spPr>
      </p:pic>
      <p:pic>
        <p:nvPicPr>
          <p:cNvPr id="16" name="0 Imagen"/>
          <p:cNvPicPr/>
          <p:nvPr/>
        </p:nvPicPr>
        <p:blipFill>
          <a:blip r:embed="rId4" cstate="print">
            <a:extLst>
              <a:ext uri="{28A0092B-C50C-407E-A947-70E740481C1C}">
                <a14:useLocalDpi xmlns:a14="http://schemas.microsoft.com/office/drawing/2010/main" xmlns="" val="0"/>
              </a:ext>
            </a:extLst>
          </a:blip>
          <a:stretch>
            <a:fillRect/>
          </a:stretch>
        </p:blipFill>
        <p:spPr>
          <a:xfrm>
            <a:off x="5580112" y="2292843"/>
            <a:ext cx="171474" cy="200053"/>
          </a:xfrm>
          <a:prstGeom prst="rect">
            <a:avLst/>
          </a:prstGeom>
        </p:spPr>
      </p:pic>
      <p:pic>
        <p:nvPicPr>
          <p:cNvPr id="17" name="0 Imagen"/>
          <p:cNvPicPr/>
          <p:nvPr/>
        </p:nvPicPr>
        <p:blipFill>
          <a:blip r:embed="rId5" cstate="print">
            <a:extLst>
              <a:ext uri="{28A0092B-C50C-407E-A947-70E740481C1C}">
                <a14:useLocalDpi xmlns:a14="http://schemas.microsoft.com/office/drawing/2010/main" xmlns="" val="0"/>
              </a:ext>
            </a:extLst>
          </a:blip>
          <a:stretch>
            <a:fillRect/>
          </a:stretch>
        </p:blipFill>
        <p:spPr>
          <a:xfrm>
            <a:off x="5596083" y="2708920"/>
            <a:ext cx="200053" cy="181000"/>
          </a:xfrm>
          <a:prstGeom prst="rect">
            <a:avLst/>
          </a:prstGeom>
        </p:spPr>
      </p:pic>
      <p:pic>
        <p:nvPicPr>
          <p:cNvPr id="18" name="0 Imagen"/>
          <p:cNvPicPr/>
          <p:nvPr/>
        </p:nvPicPr>
        <p:blipFill>
          <a:blip r:embed="rId6" cstate="print">
            <a:extLst>
              <a:ext uri="{28A0092B-C50C-407E-A947-70E740481C1C}">
                <a14:useLocalDpi xmlns:a14="http://schemas.microsoft.com/office/drawing/2010/main" xmlns="" val="0"/>
              </a:ext>
            </a:extLst>
          </a:blip>
          <a:stretch>
            <a:fillRect/>
          </a:stretch>
        </p:blipFill>
        <p:spPr>
          <a:xfrm>
            <a:off x="5567504" y="3140968"/>
            <a:ext cx="228632" cy="171474"/>
          </a:xfrm>
          <a:prstGeom prst="rect">
            <a:avLst/>
          </a:prstGeom>
        </p:spPr>
      </p:pic>
      <p:pic>
        <p:nvPicPr>
          <p:cNvPr id="19" name="0 Imagen"/>
          <p:cNvPicPr/>
          <p:nvPr/>
        </p:nvPicPr>
        <p:blipFill>
          <a:blip r:embed="rId7" cstate="print">
            <a:extLst>
              <a:ext uri="{28A0092B-C50C-407E-A947-70E740481C1C}">
                <a14:useLocalDpi xmlns:a14="http://schemas.microsoft.com/office/drawing/2010/main" xmlns="" val="0"/>
              </a:ext>
            </a:extLst>
          </a:blip>
          <a:stretch>
            <a:fillRect/>
          </a:stretch>
        </p:blipFill>
        <p:spPr>
          <a:xfrm>
            <a:off x="5580112" y="3651469"/>
            <a:ext cx="181000" cy="209579"/>
          </a:xfrm>
          <a:prstGeom prst="rect">
            <a:avLst/>
          </a:prstGeom>
        </p:spPr>
      </p:pic>
      <p:pic>
        <p:nvPicPr>
          <p:cNvPr id="20" name="0 Imagen"/>
          <p:cNvPicPr/>
          <p:nvPr/>
        </p:nvPicPr>
        <p:blipFill>
          <a:blip r:embed="rId8" cstate="print">
            <a:extLst>
              <a:ext uri="{28A0092B-C50C-407E-A947-70E740481C1C}">
                <a14:useLocalDpi xmlns:a14="http://schemas.microsoft.com/office/drawing/2010/main" xmlns="" val="0"/>
              </a:ext>
            </a:extLst>
          </a:blip>
          <a:stretch>
            <a:fillRect/>
          </a:stretch>
        </p:blipFill>
        <p:spPr>
          <a:xfrm>
            <a:off x="5605609" y="4093043"/>
            <a:ext cx="190527" cy="200053"/>
          </a:xfrm>
          <a:prstGeom prst="rect">
            <a:avLst/>
          </a:prstGeom>
        </p:spPr>
      </p:pic>
      <p:pic>
        <p:nvPicPr>
          <p:cNvPr id="21" name="0 Imagen"/>
          <p:cNvPicPr/>
          <p:nvPr/>
        </p:nvPicPr>
        <p:blipFill>
          <a:blip r:embed="rId9" cstate="print">
            <a:extLst>
              <a:ext uri="{28A0092B-C50C-407E-A947-70E740481C1C}">
                <a14:useLocalDpi xmlns:a14="http://schemas.microsoft.com/office/drawing/2010/main" xmlns="" val="0"/>
              </a:ext>
            </a:extLst>
          </a:blip>
          <a:stretch>
            <a:fillRect/>
          </a:stretch>
        </p:blipFill>
        <p:spPr>
          <a:xfrm>
            <a:off x="5577030" y="4496512"/>
            <a:ext cx="219106" cy="228632"/>
          </a:xfrm>
          <a:prstGeom prst="rect">
            <a:avLst/>
          </a:prstGeom>
        </p:spPr>
      </p:pic>
      <p:pic>
        <p:nvPicPr>
          <p:cNvPr id="22" name="0 Imagen"/>
          <p:cNvPicPr/>
          <p:nvPr/>
        </p:nvPicPr>
        <p:blipFill>
          <a:blip r:embed="rId10" cstate="print">
            <a:extLst>
              <a:ext uri="{28A0092B-C50C-407E-A947-70E740481C1C}">
                <a14:useLocalDpi xmlns:a14="http://schemas.microsoft.com/office/drawing/2010/main" xmlns="" val="0"/>
              </a:ext>
            </a:extLst>
          </a:blip>
          <a:stretch>
            <a:fillRect/>
          </a:stretch>
        </p:blipFill>
        <p:spPr>
          <a:xfrm>
            <a:off x="5580112" y="4957139"/>
            <a:ext cx="190527" cy="200053"/>
          </a:xfrm>
          <a:prstGeom prst="rect">
            <a:avLst/>
          </a:prstGeom>
        </p:spPr>
      </p:pic>
      <p:pic>
        <p:nvPicPr>
          <p:cNvPr id="23" name="0 Imagen"/>
          <p:cNvPicPr/>
          <p:nvPr/>
        </p:nvPicPr>
        <p:blipFill>
          <a:blip r:embed="rId11" cstate="print">
            <a:extLst>
              <a:ext uri="{28A0092B-C50C-407E-A947-70E740481C1C}">
                <a14:useLocalDpi xmlns:a14="http://schemas.microsoft.com/office/drawing/2010/main" xmlns="" val="0"/>
              </a:ext>
            </a:extLst>
          </a:blip>
          <a:stretch>
            <a:fillRect/>
          </a:stretch>
        </p:blipFill>
        <p:spPr>
          <a:xfrm>
            <a:off x="5580112" y="5451669"/>
            <a:ext cx="171474" cy="209579"/>
          </a:xfrm>
          <a:prstGeom prst="rect">
            <a:avLst/>
          </a:prstGeom>
        </p:spPr>
      </p:pic>
      <p:pic>
        <p:nvPicPr>
          <p:cNvPr id="24" name="0 Imagen"/>
          <p:cNvPicPr/>
          <p:nvPr/>
        </p:nvPicPr>
        <p:blipFill>
          <a:blip r:embed="rId12" cstate="print">
            <a:extLst>
              <a:ext uri="{28A0092B-C50C-407E-A947-70E740481C1C}">
                <a14:useLocalDpi xmlns:a14="http://schemas.microsoft.com/office/drawing/2010/main" xmlns="" val="0"/>
              </a:ext>
            </a:extLst>
          </a:blip>
          <a:stretch>
            <a:fillRect/>
          </a:stretch>
        </p:blipFill>
        <p:spPr>
          <a:xfrm>
            <a:off x="5605609" y="5902769"/>
            <a:ext cx="190527" cy="19052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980727"/>
            <a:ext cx="6840760" cy="1323439"/>
          </a:xfrm>
          <a:prstGeom prst="rect">
            <a:avLst/>
          </a:prstGeom>
          <a:noFill/>
        </p:spPr>
        <p:txBody>
          <a:bodyPr wrap="square" rtlCol="0">
            <a:spAutoFit/>
          </a:bodyPr>
          <a:lstStyle/>
          <a:p>
            <a:pPr algn="ctr"/>
            <a:endParaRPr lang="es-ES" sz="1600" dirty="0" smtClean="0"/>
          </a:p>
          <a:p>
            <a:pPr algn="ctr"/>
            <a:endParaRPr lang="es-ES" sz="1600" dirty="0"/>
          </a:p>
          <a:p>
            <a:pPr algn="ctr"/>
            <a:endParaRPr lang="es-ES" sz="1600" dirty="0" smtClean="0"/>
          </a:p>
          <a:p>
            <a:pPr algn="ctr"/>
            <a:endParaRPr lang="es-ES" sz="1600" dirty="0"/>
          </a:p>
          <a:p>
            <a:pPr algn="ctr"/>
            <a:endParaRPr lang="es-ES" sz="1600" dirty="0" smtClean="0"/>
          </a:p>
        </p:txBody>
      </p:sp>
      <p:sp>
        <p:nvSpPr>
          <p:cNvPr id="4" name="3 CuadroTexto"/>
          <p:cNvSpPr txBox="1"/>
          <p:nvPr/>
        </p:nvSpPr>
        <p:spPr>
          <a:xfrm>
            <a:off x="251520" y="548680"/>
            <a:ext cx="8199039" cy="400110"/>
          </a:xfrm>
          <a:prstGeom prst="rect">
            <a:avLst/>
          </a:prstGeom>
          <a:noFill/>
        </p:spPr>
        <p:txBody>
          <a:bodyPr wrap="none" rtlCol="0">
            <a:spAutoFit/>
          </a:bodyPr>
          <a:lstStyle/>
          <a:p>
            <a:r>
              <a:rPr lang="es-ES" sz="2000" b="1" dirty="0" smtClean="0"/>
              <a:t>¿QUÉ SIGNIFICA QUE ESTOS CONJUNTOS DE DATOS SIGUEN LA </a:t>
            </a:r>
            <a:r>
              <a:rPr lang="es-ES" sz="2000" b="1" u="sng" dirty="0" smtClean="0"/>
              <a:t>LEY DE ZIPF</a:t>
            </a:r>
            <a:r>
              <a:rPr lang="es-ES" sz="2000" b="1" dirty="0" smtClean="0"/>
              <a:t>?</a:t>
            </a:r>
            <a:endParaRPr lang="es-ES" sz="2000" b="1" dirty="0"/>
          </a:p>
        </p:txBody>
      </p:sp>
      <p:graphicFrame>
        <p:nvGraphicFramePr>
          <p:cNvPr id="5" name="4 Gráfico"/>
          <p:cNvGraphicFramePr/>
          <p:nvPr/>
        </p:nvGraphicFramePr>
        <p:xfrm>
          <a:off x="827584" y="1124744"/>
          <a:ext cx="7056784" cy="20162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nvGraphicFramePr>
        <p:xfrm>
          <a:off x="683568" y="4293096"/>
          <a:ext cx="7272808" cy="2097410"/>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683568" y="3212976"/>
            <a:ext cx="7344816" cy="923330"/>
          </a:xfrm>
          <a:prstGeom prst="rect">
            <a:avLst/>
          </a:prstGeom>
          <a:noFill/>
        </p:spPr>
        <p:txBody>
          <a:bodyPr wrap="square" rtlCol="0">
            <a:spAutoFit/>
          </a:bodyPr>
          <a:lstStyle/>
          <a:p>
            <a:pPr algn="just"/>
            <a:r>
              <a:rPr lang="es-ES" b="1" dirty="0" smtClean="0"/>
              <a:t>Significaría que la gráfica superior (Emoticonos más empleados en Twitter) sería similar o proporcional a la que genera alguna de las sucesiones representadas abajo para valores de </a:t>
            </a:r>
            <a:r>
              <a:rPr lang="el-GR" b="1" dirty="0" smtClean="0"/>
              <a:t>α</a:t>
            </a:r>
            <a:r>
              <a:rPr lang="es-ES" b="1" dirty="0" smtClean="0"/>
              <a:t> próximos a 1</a:t>
            </a:r>
            <a:endParaRPr lang="es-ES" b="1" dirty="0"/>
          </a:p>
        </p:txBody>
      </p:sp>
    </p:spTree>
    <p:extLst>
      <p:ext uri="{BB962C8B-B14F-4D97-AF65-F5344CB8AC3E}">
        <p14:creationId xmlns:p14="http://schemas.microsoft.com/office/powerpoint/2010/main" xmlns="" val="40860471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598</TotalTime>
  <Words>1492</Words>
  <Application>Microsoft Office PowerPoint</Application>
  <PresentationFormat>Presentación en pantalla (4:3)</PresentationFormat>
  <Paragraphs>466</Paragraphs>
  <Slides>31</Slides>
  <Notes>5</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Adyacencia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PortaLg</dc:creator>
  <cp:lastModifiedBy>juaqui</cp:lastModifiedBy>
  <cp:revision>53</cp:revision>
  <dcterms:created xsi:type="dcterms:W3CDTF">2015-02-09T16:25:19Z</dcterms:created>
  <dcterms:modified xsi:type="dcterms:W3CDTF">2015-02-17T10:11:04Z</dcterms:modified>
</cp:coreProperties>
</file>